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6"/>
  </p:notesMasterIdLst>
  <p:sldIdLst>
    <p:sldId id="256" r:id="rId2"/>
    <p:sldId id="306" r:id="rId3"/>
    <p:sldId id="258" r:id="rId4"/>
    <p:sldId id="278" r:id="rId5"/>
    <p:sldId id="257" r:id="rId6"/>
    <p:sldId id="260" r:id="rId7"/>
    <p:sldId id="262" r:id="rId8"/>
    <p:sldId id="259" r:id="rId9"/>
    <p:sldId id="263" r:id="rId10"/>
    <p:sldId id="264" r:id="rId11"/>
    <p:sldId id="265" r:id="rId12"/>
    <p:sldId id="307" r:id="rId13"/>
    <p:sldId id="266" r:id="rId14"/>
    <p:sldId id="267" r:id="rId15"/>
    <p:sldId id="268" r:id="rId16"/>
    <p:sldId id="269" r:id="rId17"/>
    <p:sldId id="270" r:id="rId18"/>
    <p:sldId id="271" r:id="rId19"/>
    <p:sldId id="277" r:id="rId20"/>
    <p:sldId id="279" r:id="rId21"/>
    <p:sldId id="280" r:id="rId22"/>
    <p:sldId id="281" r:id="rId23"/>
    <p:sldId id="282" r:id="rId24"/>
    <p:sldId id="283" r:id="rId25"/>
    <p:sldId id="284" r:id="rId26"/>
    <p:sldId id="305" r:id="rId27"/>
    <p:sldId id="285" r:id="rId28"/>
    <p:sldId id="286"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FFFFF"/>
    <a:srgbClr val="CC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autoAdjust="0"/>
    <p:restoredTop sz="67333" autoAdjust="0"/>
  </p:normalViewPr>
  <p:slideViewPr>
    <p:cSldViewPr>
      <p:cViewPr varScale="1">
        <p:scale>
          <a:sx n="52" d="100"/>
          <a:sy n="52" d="100"/>
        </p:scale>
        <p:origin x="-1674" y="-90"/>
      </p:cViewPr>
      <p:guideLst>
        <p:guide orient="horz" pos="2160"/>
        <p:guide pos="2880"/>
      </p:guideLst>
    </p:cSldViewPr>
  </p:slideViewPr>
  <p:outlineViewPr>
    <p:cViewPr>
      <p:scale>
        <a:sx n="33" d="100"/>
        <a:sy n="33" d="100"/>
      </p:scale>
      <p:origin x="0" y="1007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charset="0"/>
              </a:defRPr>
            </a:lvl1pPr>
          </a:lstStyle>
          <a:p>
            <a:pPr>
              <a:defRPr/>
            </a:pPr>
            <a:endParaRPr lang="en-US"/>
          </a:p>
        </p:txBody>
      </p:sp>
      <p:sp>
        <p:nvSpPr>
          <p:cNvPr id="70659"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charset="0"/>
              </a:defRPr>
            </a:lvl1pPr>
          </a:lstStyle>
          <a:p>
            <a:pPr>
              <a:defRPr/>
            </a:pPr>
            <a:endParaRPr lang="en-US"/>
          </a:p>
        </p:txBody>
      </p:sp>
      <p:sp>
        <p:nvSpPr>
          <p:cNvPr id="48132" name="Rectangle 4"/>
          <p:cNvSpPr>
            <a:spLocks noRo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61"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0662"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charset="0"/>
              </a:defRPr>
            </a:lvl1pPr>
          </a:lstStyle>
          <a:p>
            <a:pPr>
              <a:defRPr/>
            </a:pPr>
            <a:endParaRPr lang="en-US"/>
          </a:p>
        </p:txBody>
      </p:sp>
      <p:sp>
        <p:nvSpPr>
          <p:cNvPr id="70663"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charset="0"/>
              </a:defRPr>
            </a:lvl1pPr>
          </a:lstStyle>
          <a:p>
            <a:pPr>
              <a:defRPr/>
            </a:pPr>
            <a:fld id="{883AD8A4-9C69-48D9-A9B2-3583D22A2D70}" type="slidenum">
              <a:rPr lang="en-US"/>
              <a:pPr>
                <a:defRPr/>
              </a:pPr>
              <a:t>‹#›</a:t>
            </a:fld>
            <a:endParaRPr lang="en-US" dirty="0"/>
          </a:p>
        </p:txBody>
      </p:sp>
    </p:spTree>
    <p:extLst>
      <p:ext uri="{BB962C8B-B14F-4D97-AF65-F5344CB8AC3E}">
        <p14:creationId xmlns:p14="http://schemas.microsoft.com/office/powerpoint/2010/main" val="1625681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Now we are going to begin the story of the lifespan.  In this lesson, we explore the role of heredity and the environment in human development, prenatal development, and childbirth.</a:t>
            </a: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3C8941A8-F139-4FA5-9003-9F93CF49408E}" type="slidenum">
              <a:rPr lang="en-US" smtClean="0">
                <a:latin typeface="Times New Roman" charset="0"/>
              </a:rPr>
              <a:pPr/>
              <a:t>1</a:t>
            </a:fld>
            <a:endParaRPr lang="en-US" smtClean="0">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What determines the chromosomal sex of the child?  </a:t>
            </a:r>
          </a:p>
          <a:p>
            <a:endParaRPr lang="en-US" smtClean="0"/>
          </a:p>
          <a:p>
            <a:r>
              <a:rPr lang="en-US" smtClean="0"/>
              <a:t>Twenty-two chromosomes from each parents are similar in length.  You see these matched in this image on the right known as a karyotype.</a:t>
            </a:r>
          </a:p>
          <a:p>
            <a:endParaRPr lang="en-US" smtClean="0"/>
          </a:p>
          <a:p>
            <a:r>
              <a:rPr lang="en-US" smtClean="0"/>
              <a:t>The twenty-third pair of chromosomes contains either two x chromosomes or an x and a y.</a:t>
            </a:r>
          </a:p>
          <a:p>
            <a:endParaRPr lang="en-US" smtClean="0"/>
          </a:p>
          <a:p>
            <a:r>
              <a:rPr lang="en-US" smtClean="0"/>
              <a:t>Half of sperm contain a y chromosome. All of the ova contain x chromosomes.  </a:t>
            </a:r>
          </a:p>
          <a:p>
            <a:endParaRPr lang="en-US" smtClean="0"/>
          </a:p>
          <a:p>
            <a:r>
              <a:rPr lang="en-US" smtClean="0"/>
              <a:t>If the 23</a:t>
            </a:r>
            <a:r>
              <a:rPr lang="en-US" baseline="30000" smtClean="0"/>
              <a:t>rd</a:t>
            </a:r>
            <a:r>
              <a:rPr lang="en-US" smtClean="0"/>
              <a:t> position contains two x chromosomes, the child will be female.  If it contains and x and a y, the child will be male.</a:t>
            </a:r>
          </a:p>
          <a:p>
            <a:endParaRPr lang="en-US" smtClean="0"/>
          </a:p>
          <a:p>
            <a:r>
              <a:rPr lang="en-US" smtClean="0"/>
              <a:t>The video, Life’s Greatest Miracle, describes how the SRY gene sets up sexual differentiation.</a:t>
            </a:r>
          </a:p>
          <a:p>
            <a:endParaRPr lang="en-US" smtClean="0"/>
          </a:p>
          <a:p>
            <a:r>
              <a:rPr lang="en-US" smtClean="0"/>
              <a:t>Can you select for either a male or female child?  Microsort is a company that allows couples to select for the sex of their child to either balance their offspring by sex or if they are known carriers of a sex-linked disorder.  Visit the website to learn more about this.</a:t>
            </a: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EF692671-37A1-4630-BB49-9418923408E7}" type="slidenum">
              <a:rPr lang="en-US" smtClean="0">
                <a:latin typeface="Times New Roman" charset="0"/>
              </a:rPr>
              <a:pPr/>
              <a:t>10</a:t>
            </a:fld>
            <a:endParaRPr lang="en-US" smtClean="0">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dirty="0" smtClean="0"/>
              <a:t>Monozygotic (mono means one, zygote means fertilized egg) twins are genetically identical.  They occur when a single fertilized egg splits apart after conception and each begin to develop.  Identical twins are less common than non-identical twins and usually share the same phenotype (appearance).  </a:t>
            </a:r>
          </a:p>
          <a:p>
            <a:pPr>
              <a:defRPr/>
            </a:pPr>
            <a:endParaRPr lang="en-US" dirty="0" smtClean="0"/>
          </a:p>
          <a:p>
            <a:pPr>
              <a:defRPr/>
            </a:pPr>
            <a:r>
              <a:rPr lang="en-US" dirty="0" err="1" smtClean="0"/>
              <a:t>Dizygotic</a:t>
            </a:r>
            <a:r>
              <a:rPr lang="en-US" dirty="0" smtClean="0"/>
              <a:t> twins occur when two eggs are released and fertilized by two separate sperm.  They do not share the same DNA.  Rather, they are as genetically similar as would be any two siblings with the same biological parents.  These are more common than identical twins and are becoming increasingly common with the use of fertility drugs that stimulate the release of eggs.</a:t>
            </a:r>
          </a:p>
          <a:p>
            <a:pPr>
              <a:defRPr/>
            </a:pPr>
            <a:endParaRPr lang="en-US" dirty="0" smtClean="0"/>
          </a:p>
          <a:p>
            <a:pPr>
              <a:defRPr/>
            </a:pPr>
            <a:r>
              <a:rPr lang="en-US" dirty="0" smtClean="0"/>
              <a:t>Are there other possibilities?  Yes.  </a:t>
            </a:r>
            <a:endParaRPr lang="en-US" dirty="0"/>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D5019E37-45B0-44E9-9334-90DD0E5FA49F}" type="slidenum">
              <a:rPr lang="en-US" smtClean="0">
                <a:latin typeface="Times New Roman" charset="0"/>
              </a:rPr>
              <a:pPr/>
              <a:t>11</a:t>
            </a:fld>
            <a:endParaRPr lang="en-US" smtClean="0">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Here is an informative diagram showing varying degrees of placentation or sharing of the same placenta.  This depends on when the split occurs.</a:t>
            </a: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5F5FB356-D368-44CA-8344-0B075BD51525}" type="slidenum">
              <a:rPr lang="en-US" smtClean="0">
                <a:latin typeface="Times New Roman" charset="0"/>
              </a:rPr>
              <a:pPr/>
              <a:t>12</a:t>
            </a:fld>
            <a:endParaRPr lang="en-US" smtClean="0">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word genotype refers to the actual genetic material contained in your cells.  It is your genetic code.</a:t>
            </a:r>
          </a:p>
          <a:p>
            <a:endParaRPr lang="en-US" smtClean="0"/>
          </a:p>
          <a:p>
            <a:r>
              <a:rPr lang="en-US" smtClean="0"/>
              <a:t>The word phenotype refers to the physical traits that are actually expressed in a person.  It’s what you see when you look at the person next to you.  </a:t>
            </a:r>
          </a:p>
          <a:p>
            <a:endParaRPr lang="en-US" smtClean="0"/>
          </a:p>
          <a:p>
            <a:r>
              <a:rPr lang="en-US" smtClean="0"/>
              <a:t>Why is it that all of your genetic coding is not expressed?</a:t>
            </a:r>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F5111823-A525-4A51-BCFD-2FCBA886CBA9}" type="slidenum">
              <a:rPr lang="en-US" smtClean="0">
                <a:latin typeface="Times New Roman" charset="0"/>
              </a:rPr>
              <a:pPr/>
              <a:t>13</a:t>
            </a:fld>
            <a:endParaRPr lang="en-US" smtClean="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What determines the expression of genes?</a:t>
            </a:r>
          </a:p>
          <a:p>
            <a:endParaRPr lang="en-US" smtClean="0"/>
          </a:p>
          <a:p>
            <a:r>
              <a:rPr lang="en-US" smtClean="0"/>
              <a:t>Some traits are expressed based on an additive pattern or the average of all of the genes you have inherited through the generations.  Height and skin tone are traits that follow such a pattern.  (Of course, your actual height can also be reduced without adequate nutrition.)</a:t>
            </a:r>
          </a:p>
          <a:p>
            <a:endParaRPr lang="en-US" smtClean="0"/>
          </a:p>
          <a:p>
            <a:r>
              <a:rPr lang="en-US" smtClean="0"/>
              <a:t>Other traits follow a dominant/recessive pattern which means that if dominant gene is paired with a recessive gene on your chromosomes, the dominant gene will be expressed.  Curly hair is dominant gene linked.  Red hair is a recessive trait.</a:t>
            </a:r>
          </a:p>
          <a:p>
            <a:endParaRPr lang="en-US" smtClean="0"/>
          </a:p>
          <a:p>
            <a:r>
              <a:rPr lang="en-US" smtClean="0"/>
              <a:t>Some genes are expressed even though a particular member of a pair (or allele) is not totally dominant.  Some alleles share dominance.  For example, having wavy rather than straight or curly hair may be a result of partial dominance.</a:t>
            </a:r>
          </a:p>
          <a:p>
            <a:endParaRPr lang="en-US" smtClean="0"/>
          </a:p>
          <a:p>
            <a:r>
              <a:rPr lang="en-US" smtClean="0"/>
              <a:t>Environmental factors can also trigger our make-up.  One example is the relationship between oxygen deprivation triggering pain for those with sickle cell anemia. </a:t>
            </a:r>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3FC1FAAA-6F92-419E-A839-20DF23CD6A63}" type="slidenum">
              <a:rPr lang="en-US" smtClean="0">
                <a:latin typeface="Times New Roman" charset="0"/>
              </a:rPr>
              <a:pPr/>
              <a:t>14</a:t>
            </a:fld>
            <a:endParaRPr lang="en-US" smtClean="0">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Now let’s turn our attention to some abnormalities and disorders that are associated with chromosomes and genes.  </a:t>
            </a:r>
          </a:p>
          <a:p>
            <a:endParaRPr lang="en-US" smtClean="0"/>
          </a:p>
          <a:p>
            <a:r>
              <a:rPr lang="en-US" smtClean="0"/>
              <a:t>Chromosomal abnormalities occur when there are more than 23 pair of chromosomes in cells.  The most common cause of these abnormalities is maternal age.  There is some evidence that the age of the father can also be correlated with an increased risk of some kinds of diseases as well, but there is more to learn about this relationship.  </a:t>
            </a:r>
          </a:p>
          <a:p>
            <a:endParaRPr lang="en-US" smtClean="0"/>
          </a:p>
          <a:p>
            <a:r>
              <a:rPr lang="en-US" smtClean="0"/>
              <a:t>The most common chromosomal abnormality is Down Syndrome usually caused by an additional copy of genetic material on the 21</a:t>
            </a:r>
            <a:r>
              <a:rPr lang="en-US" baseline="30000" smtClean="0"/>
              <a:t>st</a:t>
            </a:r>
            <a:r>
              <a:rPr lang="en-US" smtClean="0"/>
              <a:t> chromosome.  The likelihood of this increases with maternal age.</a:t>
            </a:r>
          </a:p>
          <a:p>
            <a:endParaRPr lang="en-US" smtClean="0"/>
          </a:p>
          <a:p>
            <a:r>
              <a:rPr lang="en-US" smtClean="0"/>
              <a:t>It is estimated that half of all zygotes contain an abnormal number of chromosomes.  Trisomy, for example, can occur on the 13</a:t>
            </a:r>
            <a:r>
              <a:rPr lang="en-US" baseline="30000" smtClean="0"/>
              <a:t>th</a:t>
            </a:r>
            <a:r>
              <a:rPr lang="en-US" smtClean="0"/>
              <a:t> or 18</a:t>
            </a:r>
            <a:r>
              <a:rPr lang="en-US" baseline="30000" smtClean="0"/>
              <a:t>th</a:t>
            </a:r>
            <a:r>
              <a:rPr lang="en-US" smtClean="0"/>
              <a:t> chromosome.  Usually the organism is nonviable if this occurs on positions other than the 21</a:t>
            </a:r>
            <a:r>
              <a:rPr lang="en-US" baseline="30000" smtClean="0"/>
              <a:t>st</a:t>
            </a:r>
            <a:r>
              <a:rPr lang="en-US" smtClean="0"/>
              <a:t> or 23</a:t>
            </a:r>
            <a:r>
              <a:rPr lang="en-US" baseline="30000" smtClean="0"/>
              <a:t>rd</a:t>
            </a:r>
            <a:r>
              <a:rPr lang="en-US" smtClean="0"/>
              <a:t>.</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8B731744-FE8F-45C1-A672-DFD3224B8483}" type="slidenum">
              <a:rPr lang="en-US" smtClean="0">
                <a:latin typeface="Times New Roman" charset="0"/>
              </a:rPr>
              <a:pPr/>
              <a:t>15</a:t>
            </a:fld>
            <a:endParaRPr lang="en-US" smtClean="0">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Trisomy 21 is the cause of most Down Syndrome.  It is the most common chromosomal abnormality.</a:t>
            </a:r>
          </a:p>
          <a:p>
            <a:endParaRPr lang="en-US" smtClean="0"/>
          </a:p>
          <a:p>
            <a:r>
              <a:rPr lang="en-US" smtClean="0"/>
              <a:t>Individuals with Down Syndrome can experience varying degrees of intellectual developmental delay and have some distinctive physical features such as folds of skin that come lower over the eyes and short fingers and toes.  </a:t>
            </a:r>
          </a:p>
          <a:p>
            <a:endParaRPr lang="en-US" smtClean="0"/>
          </a:p>
          <a:p>
            <a:r>
              <a:rPr lang="en-US" smtClean="0"/>
              <a:t>However, it is important to note that there is more variation in individuals with Down Syndrome than similarity.  </a:t>
            </a: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94A45E51-4787-4FF8-B888-42831EDAA5BD}" type="slidenum">
              <a:rPr lang="en-US" smtClean="0">
                <a:latin typeface="Times New Roman" charset="0"/>
              </a:rPr>
              <a:pPr/>
              <a:t>16</a:t>
            </a:fld>
            <a:endParaRPr lang="en-US" smtClean="0">
              <a:latin typeface="Times New Roman"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8FCA0B82-929E-4103-A51D-57F4C55B2030}" type="slidenum">
              <a:rPr lang="en-US" smtClean="0">
                <a:latin typeface="Times New Roman" charset="0"/>
              </a:rPr>
              <a:pPr/>
              <a:t>17</a:t>
            </a:fld>
            <a:endParaRPr lang="en-US" smtClean="0">
              <a:latin typeface="Times New Roman" charset="0"/>
            </a:endParaRPr>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Sex linked chromosomal abnormalities occur on the 23</a:t>
            </a:r>
            <a:r>
              <a:rPr lang="en-US" baseline="30000" smtClean="0"/>
              <a:t>rd</a:t>
            </a:r>
            <a:r>
              <a:rPr lang="en-US" smtClean="0"/>
              <a:t> chromosome.</a:t>
            </a:r>
          </a:p>
          <a:p>
            <a:endParaRPr lang="en-US" smtClean="0"/>
          </a:p>
          <a:p>
            <a:r>
              <a:rPr lang="en-US" smtClean="0"/>
              <a:t>There are numerous sex-linked disorders.</a:t>
            </a:r>
          </a:p>
          <a:p>
            <a:endParaRPr lang="en-US" smtClean="0"/>
          </a:p>
          <a:p>
            <a:r>
              <a:rPr lang="en-US" smtClean="0"/>
              <a:t>The most common are Turner’s Syndrome in females and Klinefelter’s Syndrome in males.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Turner’s Syndrome occurs when there is only one x chromosome on the 23</a:t>
            </a:r>
            <a:r>
              <a:rPr lang="en-US" baseline="30000" smtClean="0"/>
              <a:t>rd</a:t>
            </a:r>
            <a:r>
              <a:rPr lang="en-US" smtClean="0"/>
              <a:t> position.  </a:t>
            </a: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3171AE1C-165C-4043-B191-14AE9A9E8806}" type="slidenum">
              <a:rPr lang="en-US" smtClean="0">
                <a:latin typeface="Times New Roman" charset="0"/>
              </a:rPr>
              <a:pPr/>
              <a:t>18</a:t>
            </a:fld>
            <a:endParaRPr lang="en-US" smtClean="0">
              <a:latin typeface="Times New 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A9478110-F958-4816-B24A-70D55C64D2A9}" type="slidenum">
              <a:rPr lang="en-US" smtClean="0">
                <a:latin typeface="Times New Roman" charset="0"/>
              </a:rPr>
              <a:pPr/>
              <a:t>19</a:t>
            </a:fld>
            <a:endParaRPr lang="en-US" smtClean="0">
              <a:latin typeface="Times New Roman" charset="0"/>
            </a:endParaRPr>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Genetic disorders are associated with specific genes.  </a:t>
            </a:r>
          </a:p>
          <a:p>
            <a:endParaRPr lang="en-US" smtClean="0"/>
          </a:p>
          <a:p>
            <a:r>
              <a:rPr lang="en-US" smtClean="0"/>
              <a:t>Some are linked to dominant genes such as Huntington’s Disease.</a:t>
            </a:r>
          </a:p>
          <a:p>
            <a:endParaRPr lang="en-US" smtClean="0"/>
          </a:p>
          <a:p>
            <a:r>
              <a:rPr lang="en-US" smtClean="0"/>
              <a:t>Others, such as sickle-cell anemia and cystic fibrosis, are recessive disorders.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First, let’s examine the role that heredity and the environment play in shaping development.</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5BC7DA8A-1CDB-4CCF-AEAF-C4E8F3E20765}" type="slidenum">
              <a:rPr lang="en-US" smtClean="0">
                <a:latin typeface="Times New Roman" charset="0"/>
              </a:rPr>
              <a:pPr/>
              <a:t>2</a:t>
            </a:fld>
            <a:endParaRPr lang="en-US" smtClean="0">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Let’s explore prenatal development.  Prenatal development is divided into three periods:  the germinal period, the embryonic period, and the fetal period.</a:t>
            </a: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99156E92-EA55-4480-B065-5F04DE68F69F}" type="slidenum">
              <a:rPr lang="en-US" smtClean="0">
                <a:latin typeface="Times New Roman" charset="0"/>
              </a:rPr>
              <a:pPr/>
              <a:t>20</a:t>
            </a:fld>
            <a:endParaRPr lang="en-US" smtClean="0">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germinal period begins at conception and continues until the organism is attached to the lining of the uterus, about 14 days.</a:t>
            </a:r>
          </a:p>
          <a:p>
            <a:endParaRPr lang="en-US" smtClean="0"/>
          </a:p>
          <a:p>
            <a:r>
              <a:rPr lang="en-US" smtClean="0"/>
              <a:t>During the germinal period, cells first make copies of themselves and then after reaching about 100 cells in number, begin to differentiate or specialize.  </a:t>
            </a:r>
          </a:p>
          <a:p>
            <a:endParaRPr lang="en-US" smtClean="0"/>
          </a:p>
          <a:p>
            <a:r>
              <a:rPr lang="en-US" smtClean="0"/>
              <a:t>The failure rate of organisms during this period is quite high at roughly 60 to 70 percent.</a:t>
            </a: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F35140BC-C013-49F3-9753-A413DCCE4F7B}" type="slidenum">
              <a:rPr lang="en-US" smtClean="0">
                <a:latin typeface="Times New Roman" charset="0"/>
              </a:rPr>
              <a:pPr/>
              <a:t>21</a:t>
            </a:fld>
            <a:endParaRPr lang="en-US" smtClean="0">
              <a:latin typeface="Times New Roman"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Once the organism is embedded in the lining of the uterus, it is referred to as an embryo.  This lasts from the 3</a:t>
            </a:r>
            <a:r>
              <a:rPr lang="en-US" baseline="30000" smtClean="0"/>
              <a:t>rd</a:t>
            </a:r>
            <a:r>
              <a:rPr lang="en-US" smtClean="0"/>
              <a:t> through the 8</a:t>
            </a:r>
            <a:r>
              <a:rPr lang="en-US" baseline="30000" smtClean="0"/>
              <a:t>th</a:t>
            </a:r>
            <a:r>
              <a:rPr lang="en-US" smtClean="0"/>
              <a:t> week of development.</a:t>
            </a:r>
          </a:p>
          <a:p>
            <a:endParaRPr lang="en-US" smtClean="0"/>
          </a:p>
          <a:p>
            <a:r>
              <a:rPr lang="en-US" smtClean="0"/>
              <a:t>During this period, all of the major structures of the body begin to form.</a:t>
            </a:r>
          </a:p>
          <a:p>
            <a:endParaRPr lang="en-US" smtClean="0"/>
          </a:p>
          <a:p>
            <a:r>
              <a:rPr lang="en-US" smtClean="0"/>
              <a:t>This development occurs in two directions, from the midlife outward (proximodistal development) and from head to tail, known as cephalocaudal development.  </a:t>
            </a:r>
          </a:p>
          <a:p>
            <a:endParaRPr lang="en-US" smtClean="0"/>
          </a:p>
          <a:p>
            <a:r>
              <a:rPr lang="en-US" smtClean="0"/>
              <a:t>The failure rate during this stage is about 20 percent.</a:t>
            </a:r>
          </a:p>
          <a:p>
            <a:endParaRPr lang="en-US" smtClean="0"/>
          </a:p>
          <a:p>
            <a:r>
              <a:rPr lang="en-US" smtClean="0"/>
              <a:t>At the end of this stage, the embryo takes on a distinctly human appearance.</a:t>
            </a:r>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8EE9DF08-636B-490A-B7C6-BE5B132C60B4}" type="slidenum">
              <a:rPr lang="en-US" smtClean="0">
                <a:latin typeface="Times New Roman" charset="0"/>
              </a:rPr>
              <a:pPr/>
              <a:t>22</a:t>
            </a:fld>
            <a:endParaRPr lang="en-US" smtClean="0">
              <a:latin typeface="Times New Roman"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longest period of prenatal development is the fetal period which begins at the 9</a:t>
            </a:r>
            <a:r>
              <a:rPr lang="en-US" baseline="30000" smtClean="0"/>
              <a:t>th</a:t>
            </a:r>
            <a:r>
              <a:rPr lang="en-US" smtClean="0"/>
              <a:t> week after conception and lasts until birth.  </a:t>
            </a:r>
          </a:p>
          <a:p>
            <a:endParaRPr lang="en-US" smtClean="0"/>
          </a:p>
          <a:p>
            <a:r>
              <a:rPr lang="en-US" smtClean="0"/>
              <a:t>By the 12</a:t>
            </a:r>
            <a:r>
              <a:rPr lang="en-US" baseline="30000" smtClean="0"/>
              <a:t>th</a:t>
            </a:r>
            <a:r>
              <a:rPr lang="en-US" smtClean="0"/>
              <a:t> week, the genitals have formed.  Development of all the structures of the body continues and by the end of the third month, all structures are present although immature.  </a:t>
            </a:r>
          </a:p>
          <a:p>
            <a:endParaRPr lang="en-US" smtClean="0"/>
          </a:p>
          <a:p>
            <a:r>
              <a:rPr lang="en-US" smtClean="0"/>
              <a:t>The 4</a:t>
            </a:r>
            <a:r>
              <a:rPr lang="en-US" baseline="30000" smtClean="0"/>
              <a:t>th</a:t>
            </a:r>
            <a:r>
              <a:rPr lang="en-US" smtClean="0"/>
              <a:t> through the 6</a:t>
            </a:r>
            <a:r>
              <a:rPr lang="en-US" baseline="30000" smtClean="0"/>
              <a:t>th</a:t>
            </a:r>
            <a:r>
              <a:rPr lang="en-US" smtClean="0"/>
              <a:t> month (also known as the second trimester of pregnancy) is a pivotal time.  Reflexive action, sleep patterns, hearing, and dramatic spurts in the growth of the brain occur in this time frame.  </a:t>
            </a:r>
          </a:p>
          <a:p>
            <a:endParaRPr lang="en-US" smtClean="0"/>
          </a:p>
          <a:p>
            <a:r>
              <a:rPr lang="en-US" smtClean="0"/>
              <a:t>The fetus reaches the age of viability or the first chance of surviving outside the womb at about 24 weeks after gestation.</a:t>
            </a:r>
          </a:p>
          <a:p>
            <a:endParaRPr lang="en-US" smtClean="0"/>
          </a:p>
          <a:p>
            <a:r>
              <a:rPr lang="en-US" smtClean="0"/>
              <a:t>During the last 3 months of development, the fetus gains weight and organ systems (particularly the digestive and respiratory systems) continue to mature.  </a:t>
            </a:r>
          </a:p>
          <a:p>
            <a:endParaRPr lang="en-US" smtClean="0"/>
          </a:p>
          <a:p>
            <a:r>
              <a:rPr lang="en-US" smtClean="0"/>
              <a:t>About 5 percent of fetuses fail during this period.  Usually before 22 weeks.</a:t>
            </a:r>
          </a:p>
        </p:txBody>
      </p:sp>
      <p:sp>
        <p:nvSpPr>
          <p:cNvPr id="71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AEFC3883-54E9-4AB1-88D4-D67B4619CF3F}" type="slidenum">
              <a:rPr lang="en-US" smtClean="0">
                <a:latin typeface="Times New Roman" charset="0"/>
              </a:rPr>
              <a:pPr/>
              <a:t>23</a:t>
            </a:fld>
            <a:endParaRPr lang="en-US" smtClean="0">
              <a:latin typeface="Times New Roman"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Teratology is the study of factors that can contribute to birth defects.  These can include pollutants, exposure to harmful substances such as drugs and alcohol, and maternal diseases.</a:t>
            </a:r>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E40D4A78-2A5F-4C99-90F5-AF04543E6032}" type="slidenum">
              <a:rPr lang="en-US" smtClean="0">
                <a:latin typeface="Times New Roman" charset="0"/>
              </a:rPr>
              <a:pPr/>
              <a:t>24</a:t>
            </a:fld>
            <a:endParaRPr lang="en-US" smtClean="0">
              <a:latin typeface="Times New Roman"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risks associated with teratogens depends on a number of variables.  </a:t>
            </a:r>
          </a:p>
          <a:p>
            <a:endParaRPr lang="en-US" smtClean="0"/>
          </a:p>
          <a:p>
            <a:r>
              <a:rPr lang="en-US" smtClean="0"/>
              <a:t>First is the timing of the exposure to a teratogenic substance.  The structures that are forming are the most vulnerable to severe teratogenic effects or damage.  You will see some of the critical periods for various structures in the following slide.  </a:t>
            </a:r>
          </a:p>
          <a:p>
            <a:endParaRPr lang="en-US" smtClean="0"/>
          </a:p>
          <a:p>
            <a:r>
              <a:rPr lang="en-US" smtClean="0"/>
              <a:t>The amount of exposure that can have a teratogenic effect depends on the size and metabolism of the mother.  </a:t>
            </a:r>
          </a:p>
          <a:p>
            <a:endParaRPr lang="en-US" smtClean="0"/>
          </a:p>
          <a:p>
            <a:r>
              <a:rPr lang="en-US" smtClean="0"/>
              <a:t>Genetics can also play a role in determining risk as is evidenced in the differences of defects found in dizygotic twin studies.  Both have been exposed to the same prenatal environment, but the extent of damage can vary.</a:t>
            </a:r>
          </a:p>
          <a:p>
            <a:endParaRPr lang="en-US" smtClean="0"/>
          </a:p>
          <a:p>
            <a:r>
              <a:rPr lang="en-US" smtClean="0"/>
              <a:t>Males tend to suffer greater teratogenic effects.</a:t>
            </a:r>
          </a:p>
        </p:txBody>
      </p:sp>
      <p:sp>
        <p:nvSpPr>
          <p:cNvPr id="73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CDE18897-F828-47C8-8ECA-991165308039}" type="slidenum">
              <a:rPr lang="en-US" smtClean="0">
                <a:latin typeface="Times New Roman" charset="0"/>
              </a:rPr>
              <a:pPr/>
              <a:t>25</a:t>
            </a:fld>
            <a:endParaRPr lang="en-US" smtClean="0">
              <a:latin typeface="Times New Roman"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This chart indicates the most severe risks to certain structures in blue.  Note that the embryonic period is most vulnerable to teratogenic effects.  </a:t>
            </a:r>
          </a:p>
        </p:txBody>
      </p:sp>
      <p:sp>
        <p:nvSpPr>
          <p:cNvPr id="74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A09E682A-89CD-476E-A6FA-A881332F709A}" type="slidenum">
              <a:rPr lang="en-US" smtClean="0">
                <a:latin typeface="Times New Roman" charset="0"/>
              </a:rPr>
              <a:pPr/>
              <a:t>26</a:t>
            </a:fld>
            <a:endParaRPr lang="en-US" smtClean="0">
              <a:latin typeface="Times New Roman"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most commonly used teratogen is alcohol.  </a:t>
            </a:r>
          </a:p>
          <a:p>
            <a:endParaRPr lang="en-US" smtClean="0"/>
          </a:p>
          <a:p>
            <a:r>
              <a:rPr lang="en-US" smtClean="0"/>
              <a:t>The effects of alcohol use are most significant if the mother drinks early in pregnancy, especially in the 2</a:t>
            </a:r>
            <a:r>
              <a:rPr lang="en-US" baseline="30000" smtClean="0"/>
              <a:t>nd</a:t>
            </a:r>
            <a:r>
              <a:rPr lang="en-US" smtClean="0"/>
              <a:t> month of development.</a:t>
            </a:r>
          </a:p>
          <a:p>
            <a:endParaRPr lang="en-US" smtClean="0"/>
          </a:p>
          <a:p>
            <a:r>
              <a:rPr lang="en-US" smtClean="0"/>
              <a:t>Moderate to heavy drinking has been associated with fetal alcohol damage.</a:t>
            </a:r>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C784ADDF-BD83-49DD-8B54-DD4F84CF77EF}" type="slidenum">
              <a:rPr lang="en-US" smtClean="0">
                <a:latin typeface="Times New Roman" charset="0"/>
              </a:rPr>
              <a:pPr/>
              <a:t>27</a:t>
            </a:fld>
            <a:endParaRPr lang="en-US" smtClean="0">
              <a:latin typeface="Times New Roman"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This young boy was born with fetal alcohol spectrum disorder and has some of the facial characteristics associated with exposure to alcohol during the second month of development. </a:t>
            </a:r>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9C2B6F82-617F-4AC4-AC7E-8E7CE4CE1500}" type="slidenum">
              <a:rPr lang="en-US" smtClean="0">
                <a:latin typeface="Times New Roman" charset="0"/>
              </a:rPr>
              <a:pPr/>
              <a:t>28</a:t>
            </a:fld>
            <a:endParaRPr lang="en-US" smtClean="0">
              <a:latin typeface="Times New Roman"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Some problems associated with fetal alcohol spectrum disorders include learning difficulties, impaired motor skills (for example, a newborn may have trouble sucking), a flattened nose, widely spaced eyes, a small head, long term psychosocial problems such as social relationships or behavior in school, and neurological, kidney, bone and heart problems.</a:t>
            </a:r>
          </a:p>
          <a:p>
            <a:endParaRPr lang="en-US" smtClean="0"/>
          </a:p>
          <a:p>
            <a:r>
              <a:rPr lang="en-US" smtClean="0"/>
              <a:t>Fetal alcohol spectrum disorders are the leading cause of intellectual developmental delay.</a:t>
            </a:r>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B7650179-703C-4757-9BBC-FE7FFB5DB21E}" type="slidenum">
              <a:rPr lang="en-US" smtClean="0">
                <a:latin typeface="Times New Roman" charset="0"/>
              </a:rPr>
              <a:pPr/>
              <a:t>29</a:t>
            </a:fld>
            <a:endParaRPr lang="en-US" smtClean="0">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What makes us who we are?  Look closely at this picture of two girls.  In what ways are they similar?  How do they differ?  List the genetic and environmental forces you see here.</a:t>
            </a:r>
          </a:p>
          <a:p>
            <a:endParaRPr lang="en-US" smtClean="0"/>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2C0DC5DA-136D-4B7E-A6B0-C97842A1A14C}" type="slidenum">
              <a:rPr lang="en-US" smtClean="0">
                <a:latin typeface="Times New Roman" charset="0"/>
              </a:rPr>
              <a:pPr/>
              <a:t>3</a:t>
            </a:fld>
            <a:endParaRPr lang="en-US" smtClean="0">
              <a:latin typeface="Times New Roman"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8FBC944E-CA3A-41DE-9821-733AEC0F5D55}" type="slidenum">
              <a:rPr lang="en-US" smtClean="0">
                <a:latin typeface="Times New Roman" charset="0"/>
              </a:rPr>
              <a:pPr/>
              <a:t>30</a:t>
            </a:fld>
            <a:endParaRPr lang="en-US" smtClean="0">
              <a:latin typeface="Times New Roman" charset="0"/>
            </a:endParaRPr>
          </a:p>
        </p:txBody>
      </p:sp>
      <p:sp>
        <p:nvSpPr>
          <p:cNvPr id="78851" name="Rectangle 2"/>
          <p:cNvSpPr>
            <a:spLocks noRo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smtClean="0"/>
              <a:t>The use of tobacco early in pregnancy is associated with stunted growth.  A mother who smokes later in her pregnancy can have a low birth weight baby.  </a:t>
            </a:r>
          </a:p>
          <a:p>
            <a:endParaRPr lang="en-US" sz="1000" smtClean="0"/>
          </a:p>
          <a:p>
            <a:r>
              <a:rPr lang="en-US" sz="1000" smtClean="0"/>
              <a:t>Placenta previa, SIDS, and neurological problems have also been associated with tobacco use.</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E3182978-2655-41D1-A0DE-9036772D3CE6}" type="slidenum">
              <a:rPr lang="en-US" smtClean="0">
                <a:latin typeface="Times New Roman" charset="0"/>
              </a:rPr>
              <a:pPr/>
              <a:t>31</a:t>
            </a:fld>
            <a:endParaRPr lang="en-US" smtClean="0">
              <a:latin typeface="Times New Roman" charset="0"/>
            </a:endParaRPr>
          </a:p>
        </p:txBody>
      </p:sp>
      <p:sp>
        <p:nvSpPr>
          <p:cNvPr id="79875" name="Rectangle 2"/>
          <p:cNvSpPr>
            <a:spLocks noRo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lnSpc>
                <a:spcPct val="80000"/>
              </a:lnSpc>
            </a:pPr>
            <a:r>
              <a:rPr lang="en-US" sz="1000" smtClean="0"/>
              <a:t>Prescribed and over the counter medications can also be damaging.  Good prenatal care and heading warning labels on those drugs is important for pregnant mothers.</a:t>
            </a:r>
          </a:p>
          <a:p>
            <a:pPr lvl="1">
              <a:lnSpc>
                <a:spcPct val="80000"/>
              </a:lnSpc>
            </a:pPr>
            <a:endParaRPr lang="en-US" sz="1000" smtClean="0"/>
          </a:p>
          <a:p>
            <a:pPr lvl="1">
              <a:lnSpc>
                <a:spcPct val="80000"/>
              </a:lnSpc>
            </a:pPr>
            <a:r>
              <a:rPr lang="en-US" sz="1000" smtClean="0"/>
              <a:t>Illegal drugs such as heroin, cocaine, and marijuana are also damaging.  Heroin addiction can be passed on to the baby and is associated with preterm birth.  Cocaine use is associated with stillbirths and low birth weight.  Marijuana use is linked to neurological damage and ADHD.  </a:t>
            </a:r>
          </a:p>
          <a:p>
            <a:pPr lvl="1">
              <a:lnSpc>
                <a:spcPct val="80000"/>
              </a:lnSpc>
            </a:pPr>
            <a:endParaRPr lang="en-US" sz="1000" smtClean="0"/>
          </a:p>
          <a:p>
            <a:pPr lvl="1">
              <a:lnSpc>
                <a:spcPct val="80000"/>
              </a:lnSpc>
            </a:pPr>
            <a:r>
              <a:rPr lang="en-US" sz="1000" smtClean="0"/>
              <a:t>Pollutants, HIV and maternal diseases such as rubella can lead to neurological damage, HIV, and deafness, respectively.</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We now turn our attention to pregnancy and childbirth.</a:t>
            </a:r>
          </a:p>
        </p:txBody>
      </p:sp>
      <p:sp>
        <p:nvSpPr>
          <p:cNvPr id="80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4D2DEF9E-22C0-4F45-9680-AF1D6A4FD321}" type="slidenum">
              <a:rPr lang="en-US" smtClean="0">
                <a:latin typeface="Times New Roman" charset="0"/>
              </a:rPr>
              <a:pPr/>
              <a:t>32</a:t>
            </a:fld>
            <a:endParaRPr lang="en-US" smtClean="0">
              <a:latin typeface="Times New Roman"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Not all mothers experience pregnancy in the same ways.  Some have more discomfort than others.  Some commonly experienced discomforts include nausea, heartburn, backache, constipation, shortness of breath, and varicose veins.   Nausea is common early in pregnancy as estrogen levels rise.  The other symptoms increase as the baby grows and puts pressure on the body.  </a:t>
            </a:r>
          </a:p>
          <a:p>
            <a:endParaRPr lang="en-US" smtClean="0"/>
          </a:p>
          <a:p>
            <a:r>
              <a:rPr lang="en-US" smtClean="0"/>
              <a:t>These symptoms are rarely treated, however.  Exercise, keeping one’s feet elevated, and delivery will ultimately relieve these symptoms.</a:t>
            </a:r>
          </a:p>
        </p:txBody>
      </p:sp>
      <p:sp>
        <p:nvSpPr>
          <p:cNvPr id="81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696A6C21-B616-4DFA-B1A6-A1DB80D878F1}" type="slidenum">
              <a:rPr lang="en-US" smtClean="0">
                <a:latin typeface="Times New Roman" charset="0"/>
              </a:rPr>
              <a:pPr/>
              <a:t>33</a:t>
            </a:fld>
            <a:endParaRPr lang="en-US" smtClean="0">
              <a:latin typeface="Times New Roman"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AF723522-EC33-4DB2-9FFE-EB0BECCF90A0}" type="slidenum">
              <a:rPr lang="en-US" smtClean="0">
                <a:latin typeface="Times New Roman" charset="0"/>
              </a:rPr>
              <a:pPr/>
              <a:t>34</a:t>
            </a:fld>
            <a:endParaRPr lang="en-US" smtClean="0">
              <a:latin typeface="Times New Roman" charset="0"/>
            </a:endParaRPr>
          </a:p>
        </p:txBody>
      </p:sp>
      <p:sp>
        <p:nvSpPr>
          <p:cNvPr id="82947" name="Rectangle 2"/>
          <p:cNvSpPr>
            <a:spLocks noRo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Major complications of pregnancy include severe vomiting which can lead to dehydration.</a:t>
            </a:r>
          </a:p>
          <a:p>
            <a:endParaRPr lang="en-US" smtClean="0"/>
          </a:p>
          <a:p>
            <a:r>
              <a:rPr lang="en-US" smtClean="0"/>
              <a:t>Threatened abortion occurs when the body begins to produce contractions early in the pregnancy.  The mother may be advised to stay in bed, but sometimes a spontaneous miscarriage occurs.</a:t>
            </a:r>
          </a:p>
          <a:p>
            <a:endParaRPr lang="en-US" smtClean="0"/>
          </a:p>
          <a:p>
            <a:r>
              <a:rPr lang="en-US" smtClean="0"/>
              <a:t>Preeclampsia is a condition that can occur after 20 weeks of pregnancy and involves headaches, increased blood pressure, swelling or edema, and a buildup of protein in the urine as the kidneys lose their ability to filter urine.  </a:t>
            </a:r>
          </a:p>
          <a:p>
            <a:endParaRPr lang="en-US" smtClean="0"/>
          </a:p>
          <a:p>
            <a:r>
              <a:rPr lang="en-US" smtClean="0"/>
              <a:t>An ectopic or tubal pregnancy in the fallopian tube and is typically surgically removed.</a:t>
            </a:r>
          </a:p>
          <a:p>
            <a:endParaRPr lang="en-US" smtClean="0"/>
          </a:p>
          <a:p>
            <a:r>
              <a:rPr lang="en-US" smtClean="0"/>
              <a:t>Maternal mortality rates are very high in many parts of the world.  A thousand women a day die in childbirth due to infection, excessive bleeding, and other complications of pregnancy.</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Low birthweight babies weigh less than 5.8 pounds or less than 2500 grams.  About 8.2 percent of babies in the United States are of low birthweight.  </a:t>
            </a:r>
          </a:p>
          <a:p>
            <a:endParaRPr lang="en-US" smtClean="0"/>
          </a:p>
          <a:p>
            <a:r>
              <a:rPr lang="en-US" smtClean="0"/>
              <a:t>Low birthweight is associated with smoking, alcohol use, poor nutrition, drug use, disease and infection.  Low birthweight can result in infant mortality, respiratory infection (particularly if the baby is also preterm), and longer term developmental delay.  Very low-birthweight babies are more at risk of developing cerebral palsy.</a:t>
            </a:r>
          </a:p>
          <a:p>
            <a:endParaRPr lang="en-US" smtClean="0"/>
          </a:p>
          <a:p>
            <a:r>
              <a:rPr lang="en-US" smtClean="0"/>
              <a:t>Preterm babies are born before completing 37 weeks of development.  About 13 percent of babies in the United States are preterm.  Preterm babies are more at risk for low birthweight.</a:t>
            </a:r>
          </a:p>
          <a:p>
            <a:endParaRPr lang="en-US" smtClean="0"/>
          </a:p>
          <a:p>
            <a:r>
              <a:rPr lang="en-US" smtClean="0"/>
              <a:t>Fetal anoxia or oxygen deprivation during delivery can lead to brain damage.</a:t>
            </a:r>
          </a:p>
          <a:p>
            <a:endParaRPr lang="en-US" smtClean="0"/>
          </a:p>
          <a:p>
            <a:endParaRPr lang="en-US" smtClean="0"/>
          </a:p>
        </p:txBody>
      </p:sp>
      <p:sp>
        <p:nvSpPr>
          <p:cNvPr id="83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5E2549B8-E594-4467-8CFF-832F2F76838A}" type="slidenum">
              <a:rPr lang="en-US" smtClean="0">
                <a:latin typeface="Times New Roman" charset="0"/>
              </a:rPr>
              <a:pPr/>
              <a:t>35</a:t>
            </a:fld>
            <a:endParaRPr lang="en-US" smtClean="0">
              <a:latin typeface="Times New Roman"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Now let’s explore a variety of approaches to childbirth.  In the United States, there has been an emphasis on education or “prepared” childbirth to train couples about what to expect during labor and delivery.  </a:t>
            </a:r>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2FB51AE0-D0BA-4AE8-A5BC-ECE0210DECD8}" type="slidenum">
              <a:rPr lang="en-US" smtClean="0">
                <a:latin typeface="Times New Roman" charset="0"/>
              </a:rPr>
              <a:pPr/>
              <a:t>36</a:t>
            </a:fld>
            <a:endParaRPr lang="en-US" smtClean="0">
              <a:latin typeface="Times New Roman"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Dick-Read method of childbirth comes from the British obstetrician Grantly Dick-Read.  </a:t>
            </a:r>
          </a:p>
          <a:p>
            <a:endParaRPr lang="en-US" smtClean="0"/>
          </a:p>
          <a:p>
            <a:r>
              <a:rPr lang="en-US" smtClean="0"/>
              <a:t>He wrote a book in the 1940s called “Childbirth Without Fear” in which he promoted the idea that pain is increased by fear and that education reduces a woman’s fear about childbirth.</a:t>
            </a:r>
          </a:p>
          <a:p>
            <a:endParaRPr lang="en-US" smtClean="0"/>
          </a:p>
          <a:p>
            <a:r>
              <a:rPr lang="en-US" smtClean="0"/>
              <a:t>The Dick-Read method still enjoys a wide audience.</a:t>
            </a:r>
          </a:p>
        </p:txBody>
      </p:sp>
      <p:sp>
        <p:nvSpPr>
          <p:cNvPr id="860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AB96B222-C22E-4332-B738-585E96DD5CF0}" type="slidenum">
              <a:rPr lang="en-US" smtClean="0">
                <a:latin typeface="Times New Roman" charset="0"/>
              </a:rPr>
              <a:pPr/>
              <a:t>37</a:t>
            </a:fld>
            <a:endParaRPr lang="en-US" smtClean="0">
              <a:latin typeface="Times New Roman"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Fernand Lamaze, a french obstetrician, visited Russia and was impressed with their techniques of childbirth.  He brought the principles of teaching a mother how to be in control during delivery, using a variety of breathing techniques to manage pain, and of having a coach to assist during delivery to his teaching about childbirth.</a:t>
            </a:r>
          </a:p>
          <a:p>
            <a:endParaRPr lang="en-US" smtClean="0"/>
          </a:p>
          <a:p>
            <a:r>
              <a:rPr lang="en-US" smtClean="0"/>
              <a:t>His technique, known as the Lamaze Method, has been taught in the United States since the late 1950s.</a:t>
            </a:r>
          </a:p>
        </p:txBody>
      </p:sp>
      <p:sp>
        <p:nvSpPr>
          <p:cNvPr id="870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B29B61D2-5A32-42EE-A24E-F72F7FEA7225}" type="slidenum">
              <a:rPr lang="en-US" smtClean="0">
                <a:latin typeface="Times New Roman" charset="0"/>
              </a:rPr>
              <a:pPr/>
              <a:t>38</a:t>
            </a:fld>
            <a:endParaRPr lang="en-US" smtClean="0">
              <a:latin typeface="Times New Roman"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There are many other approaches to childbirth.</a:t>
            </a:r>
          </a:p>
          <a:p>
            <a:endParaRPr lang="en-US" smtClean="0"/>
          </a:p>
          <a:p>
            <a:r>
              <a:rPr lang="en-US" smtClean="0"/>
              <a:t>The LeBoyer method emphasizes gentle birthing under soft lighting and a soothing environment.  </a:t>
            </a:r>
          </a:p>
          <a:p>
            <a:endParaRPr lang="en-US" smtClean="0"/>
          </a:p>
          <a:p>
            <a:r>
              <a:rPr lang="en-US" smtClean="0"/>
              <a:t>Home births represent about 1 percent of all births in the United States.  The majority of these are assisted by midwives. </a:t>
            </a:r>
          </a:p>
          <a:p>
            <a:endParaRPr lang="en-US" smtClean="0"/>
          </a:p>
          <a:p>
            <a:r>
              <a:rPr lang="en-US" smtClean="0"/>
              <a:t>About 1/3</a:t>
            </a:r>
            <a:r>
              <a:rPr lang="en-US" baseline="30000" smtClean="0"/>
              <a:t>rd</a:t>
            </a:r>
            <a:r>
              <a:rPr lang="en-US" smtClean="0"/>
              <a:t> occur in free-standing birthing centers.  Women who use birthing centers and midwives tend to be over 25, white, and have had previous children.  </a:t>
            </a:r>
          </a:p>
        </p:txBody>
      </p:sp>
      <p:sp>
        <p:nvSpPr>
          <p:cNvPr id="880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F645B7D2-6759-41BD-899C-37D288EA8AB9}" type="slidenum">
              <a:rPr lang="en-US" smtClean="0">
                <a:latin typeface="Times New Roman" charset="0"/>
              </a:rPr>
              <a:pPr/>
              <a:t>39</a:t>
            </a:fld>
            <a:endParaRPr lang="en-US" smtClean="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epigenetic framework is an important tool for helping us understand the interplay between nature (or heredity) and nurture (or the environment).  The terms suggests that the environment can trigger genetic potential.</a:t>
            </a: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62EA9E1B-F66B-4E7E-B75A-CDA9A22BE127}" type="slidenum">
              <a:rPr lang="en-US" smtClean="0">
                <a:latin typeface="Times New Roman" charset="0"/>
              </a:rPr>
              <a:pPr/>
              <a:t>4</a:t>
            </a:fld>
            <a:endParaRPr lang="en-US" smtClean="0">
              <a:latin typeface="Times New Roman"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E3194BCA-7041-4125-829C-CDA63C2B1785}" type="slidenum">
              <a:rPr lang="en-US" smtClean="0">
                <a:latin typeface="Times New Roman" charset="0"/>
              </a:rPr>
              <a:pPr/>
              <a:t>40</a:t>
            </a:fld>
            <a:endParaRPr lang="en-US" smtClean="0">
              <a:latin typeface="Times New Roman" charset="0"/>
            </a:endParaRPr>
          </a:p>
        </p:txBody>
      </p:sp>
      <p:sp>
        <p:nvSpPr>
          <p:cNvPr id="89091" name="Rectangle 2"/>
          <p:cNvSpPr>
            <a:spLocks noRo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These are the stages of a normal delivery.</a:t>
            </a:r>
          </a:p>
          <a:p>
            <a:endParaRPr lang="en-US" smtClean="0"/>
          </a:p>
          <a:p>
            <a:r>
              <a:rPr lang="en-US" smtClean="0"/>
              <a:t>The first stage is the longest stage and can last on average about 12-16 hours for first babies and 6-9 hours for subsequent children.  </a:t>
            </a:r>
          </a:p>
          <a:p>
            <a:endParaRPr lang="en-US" smtClean="0"/>
          </a:p>
          <a:p>
            <a:r>
              <a:rPr lang="en-US" smtClean="0"/>
              <a:t>During this stage, the uterus begins to contract and as labor progresses, contractions last longer and come more frequently.  Minute long contractions that come 5 minutes apart are often used as the point at which to start preparing for delivery and to call your physician or midwife if available.  </a:t>
            </a:r>
          </a:p>
          <a:p>
            <a:endParaRPr lang="en-US" smtClean="0"/>
          </a:p>
          <a:p>
            <a:r>
              <a:rPr lang="en-US" smtClean="0"/>
              <a:t>The cervix or opening to the uterus begins to dilate to about 10 centimeters or just under 4 inches in diameter.</a:t>
            </a:r>
          </a:p>
          <a:p>
            <a:endParaRPr lang="en-US" smtClean="0"/>
          </a:p>
          <a:p>
            <a:r>
              <a:rPr lang="en-US" smtClean="0"/>
              <a:t>This stage may also be signaled by a bloody discharge or release of amniotic fluid if the amniotic sack breaks.  In this case, labor must be induced if contractions aren’t progressing to reduce the risk of infection.</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second stage lasts about 10-40 minutes and involves the passage of the baby through the birth canal.  </a:t>
            </a:r>
          </a:p>
          <a:p>
            <a:endParaRPr lang="en-US" smtClean="0"/>
          </a:p>
          <a:p>
            <a:r>
              <a:rPr lang="en-US" smtClean="0"/>
              <a:t>In a normal delivery, the head is delivered first and the mother is encouraged to push and relax through contractions.</a:t>
            </a:r>
          </a:p>
          <a:p>
            <a:endParaRPr lang="en-US" smtClean="0"/>
          </a:p>
          <a:p>
            <a:r>
              <a:rPr lang="en-US" smtClean="0"/>
              <a:t>A surgical incision known as an episiotomy may be made to extend the vaginal opening if needed.</a:t>
            </a:r>
          </a:p>
        </p:txBody>
      </p:sp>
      <p:sp>
        <p:nvSpPr>
          <p:cNvPr id="901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CE923D36-0825-45B1-88A8-CFB5845F06D4}" type="slidenum">
              <a:rPr lang="en-US" smtClean="0">
                <a:latin typeface="Times New Roman" charset="0"/>
              </a:rPr>
              <a:pPr/>
              <a:t>41</a:t>
            </a:fld>
            <a:endParaRPr lang="en-US" smtClean="0">
              <a:latin typeface="Times New Roman"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third stage involves the delivery of the placenta or afterbirth.</a:t>
            </a:r>
          </a:p>
          <a:p>
            <a:endParaRPr lang="en-US" smtClean="0"/>
          </a:p>
          <a:p>
            <a:r>
              <a:rPr lang="en-US" smtClean="0"/>
              <a:t>If an episiotomy has been performed, it is now sutured.</a:t>
            </a:r>
          </a:p>
          <a:p>
            <a:endParaRPr lang="en-US" smtClean="0"/>
          </a:p>
          <a:p>
            <a:r>
              <a:rPr lang="en-US" smtClean="0"/>
              <a:t>This is typically a relatively painless stage.</a:t>
            </a:r>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CE6DEEFB-AFBE-4B56-B360-C29AC983FB5F}" type="slidenum">
              <a:rPr lang="en-US" smtClean="0">
                <a:latin typeface="Times New Roman" charset="0"/>
              </a:rPr>
              <a:pPr/>
              <a:t>42</a:t>
            </a:fld>
            <a:endParaRPr lang="en-US" smtClean="0">
              <a:latin typeface="Times New Roman"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condition of the newborn is often assessed at 1 minute and 5 minutes after delivery using the APGAR.</a:t>
            </a:r>
          </a:p>
          <a:p>
            <a:endParaRPr lang="en-US" smtClean="0"/>
          </a:p>
          <a:p>
            <a:r>
              <a:rPr lang="en-US" smtClean="0"/>
              <a:t>The APGAR scale is a measure of heart rate, respiration, muscle tone, reflex response, and color.</a:t>
            </a:r>
          </a:p>
          <a:p>
            <a:endParaRPr lang="en-US" smtClean="0"/>
          </a:p>
          <a:p>
            <a:r>
              <a:rPr lang="en-US" smtClean="0"/>
              <a:t>A skilled practitioner can conduct the APGAR easily and quickly.</a:t>
            </a:r>
          </a:p>
          <a:p>
            <a:endParaRPr lang="en-US" smtClean="0"/>
          </a:p>
          <a:p>
            <a:r>
              <a:rPr lang="en-US" smtClean="0"/>
              <a:t>The newborn is given a score of 0 to 2 on each of the measures.  A perfect APGAR would be a score of 10.  </a:t>
            </a:r>
          </a:p>
          <a:p>
            <a:endParaRPr lang="en-US" smtClean="0"/>
          </a:p>
          <a:p>
            <a:r>
              <a:rPr lang="en-US" smtClean="0"/>
              <a:t>But few babies receive a 10 on their first reading.  Less than five is a cause for concern.  The score should improve upon the second reading.</a:t>
            </a:r>
          </a:p>
        </p:txBody>
      </p:sp>
      <p:sp>
        <p:nvSpPr>
          <p:cNvPr id="921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526C1C8D-D9A5-4382-B42C-0940C1A772D8}" type="slidenum">
              <a:rPr lang="en-US" smtClean="0">
                <a:latin typeface="Times New Roman" charset="0"/>
              </a:rPr>
              <a:pPr/>
              <a:t>43</a:t>
            </a:fld>
            <a:endParaRPr lang="en-US" smtClean="0">
              <a:latin typeface="Times New Roman"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Another assessment that is often used is the Brazelton Neonatal Behavioral Assessment Scale.</a:t>
            </a:r>
          </a:p>
          <a:p>
            <a:endParaRPr lang="en-US" smtClean="0"/>
          </a:p>
          <a:p>
            <a:r>
              <a:rPr lang="en-US" smtClean="0"/>
              <a:t>This is designed to look at the newborn’s neurological condition by witnessing the sympathetic and parasympathetic nervous system as it responds to stress as well as determining whether the baby has normal motor control.</a:t>
            </a:r>
          </a:p>
          <a:p>
            <a:endParaRPr lang="en-US" smtClean="0"/>
          </a:p>
          <a:p>
            <a:r>
              <a:rPr lang="en-US" smtClean="0"/>
              <a:t>The baby’s motor development is examined perhaps by moving the baby and seeing if it’s head and eyes move to follow an object.</a:t>
            </a:r>
          </a:p>
          <a:p>
            <a:endParaRPr lang="en-US" smtClean="0"/>
          </a:p>
          <a:p>
            <a:r>
              <a:rPr lang="en-US" smtClean="0"/>
              <a:t>Is the baby cuddly when held or is it flaccid or stiff?  </a:t>
            </a:r>
          </a:p>
          <a:p>
            <a:endParaRPr lang="en-US" smtClean="0"/>
          </a:p>
          <a:p>
            <a:r>
              <a:rPr lang="en-US" smtClean="0"/>
              <a:t>When the bottom of the baby’s feet are slapped, the baby should begin to cry in response to stress.</a:t>
            </a:r>
          </a:p>
          <a:p>
            <a:endParaRPr lang="en-US" smtClean="0"/>
          </a:p>
          <a:p>
            <a:r>
              <a:rPr lang="en-US" smtClean="0"/>
              <a:t>And the baby should be able to calm back down soon after as evidence of physiological control.</a:t>
            </a:r>
          </a:p>
        </p:txBody>
      </p:sp>
      <p:sp>
        <p:nvSpPr>
          <p:cNvPr id="931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D2D4EA72-545C-4EBF-9B48-BFFF3873DFC9}" type="slidenum">
              <a:rPr lang="en-US" smtClean="0">
                <a:latin typeface="Times New Roman" charset="0"/>
              </a:rPr>
              <a:pPr/>
              <a:t>44</a:t>
            </a:fld>
            <a:endParaRPr lang="en-US" smtClean="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Most human features are the product of several genes or are polygenic.  And if you consult the causes of many diseases, you will find that they are caused by many factors or are multifactorial.  Some examples include diabetes and heart disease.  Some people are genetically more at risk, but lifestyle increases risk.</a:t>
            </a: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6B0ADF26-0990-4C7B-888A-AD6BA5A40503}" type="slidenum">
              <a:rPr lang="en-US" smtClean="0">
                <a:latin typeface="Times New Roman" charset="0"/>
              </a:rPr>
              <a:pPr/>
              <a:t>5</a:t>
            </a:fld>
            <a:endParaRPr lang="en-US" smtClean="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basic building blocks of development are chromosomes and genes.  </a:t>
            </a:r>
          </a:p>
          <a:p>
            <a:endParaRPr lang="en-US" smtClean="0"/>
          </a:p>
          <a:p>
            <a:r>
              <a:rPr lang="en-US" smtClean="0"/>
              <a:t>Chromosomes are long strands of DNA (deoxyribonucleic acid) which contain the blueprint or genetic code for our construction.  Normal human cells (other than reproductive cells) have 46 chromosomes or 23 pair of chromosomes.  </a:t>
            </a:r>
          </a:p>
          <a:p>
            <a:endParaRPr lang="en-US" smtClean="0"/>
          </a:p>
          <a:p>
            <a:r>
              <a:rPr lang="en-US" smtClean="0"/>
              <a:t>Genes are specific units on the strands of DNA.  There are about 25,000-30,000 different human genes.</a:t>
            </a:r>
          </a:p>
          <a:p>
            <a:endParaRPr lang="en-US" smtClean="0"/>
          </a:p>
          <a:p>
            <a:r>
              <a:rPr lang="en-US" smtClean="0"/>
              <a:t>The Human Genome Project is an international research designed to explore and map the human genome.  This mapping progressed rapidly and now there are questions and concerns about how to use the findings in an ethical, nondiscriminatory way.  Questions about how to use this information in employment, insurance coverage, adoption, and other areas are still being considered.</a:t>
            </a: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97EE8AEE-46C6-46C0-B3C4-00F7634EB587}" type="slidenum">
              <a:rPr lang="en-US" smtClean="0">
                <a:latin typeface="Times New Roman" charset="0"/>
              </a:rPr>
              <a:pPr/>
              <a:t>6</a:t>
            </a:fld>
            <a:endParaRPr lang="en-US" smtClean="0">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Conception is the process whereby genetic material from our biological mother and father are combined to make up our own unique genetic code.  This diagram of the female reproductive system shows the location of the mother’s eggs or ova in the ovaries.  Each month a ripened egg is released from one of the ovaries and is drawn into the fallopian tubes.  The father’s genetic material is housed in sperm and released into the vagina during ejaculation.  Millions of sperm are released but only one will reach the egg, usually in the fallopian tube as it travels toward the uterus.  The fertilized egg or zygote then becomes imbedded in the lining of the uterus where growth continues.  </a:t>
            </a:r>
          </a:p>
          <a:p>
            <a:endParaRPr lang="en-US" smtClean="0"/>
          </a:p>
          <a:p>
            <a:r>
              <a:rPr lang="en-US" smtClean="0"/>
              <a:t>Watch the video assigned in this lesson, Life’s Greatest Miracle, for a more thorough and interesting presentation of this topic.</a:t>
            </a: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F394F59E-67B3-4D8B-A61C-5049CF50977F}" type="slidenum">
              <a:rPr lang="en-US" smtClean="0">
                <a:latin typeface="Times New Roman" charset="0"/>
              </a:rPr>
              <a:pPr/>
              <a:t>7</a:t>
            </a:fld>
            <a:endParaRPr lang="en-US" smtClean="0">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Gametes are reproductive cells.</a:t>
            </a:r>
          </a:p>
          <a:p>
            <a:endParaRPr lang="en-US" smtClean="0"/>
          </a:p>
          <a:p>
            <a:r>
              <a:rPr lang="en-US" smtClean="0"/>
              <a:t>The sperm is the male reproductive cell.</a:t>
            </a:r>
          </a:p>
          <a:p>
            <a:endParaRPr lang="en-US" smtClean="0"/>
          </a:p>
          <a:p>
            <a:r>
              <a:rPr lang="en-US" smtClean="0"/>
              <a:t>The ova are female reproductive cells.  The image on the right of the slide is of the sperm which is very small and the ovum which is one of the largest of cells.</a:t>
            </a:r>
          </a:p>
          <a:p>
            <a:endParaRPr lang="en-US" smtClean="0"/>
          </a:p>
          <a:p>
            <a:r>
              <a:rPr lang="en-US" smtClean="0"/>
              <a:t>Gametes contain 23 chromosomes which is half the number of normal human cells.</a:t>
            </a:r>
          </a:p>
          <a:p>
            <a:endParaRPr lang="en-US" smtClean="0"/>
          </a:p>
          <a:p>
            <a:r>
              <a:rPr lang="en-US" smtClean="0"/>
              <a:t>Sperm are produced beginning in puberty, at around age 12 in males, in a process known as spermatogenesis.</a:t>
            </a:r>
          </a:p>
          <a:p>
            <a:endParaRPr lang="en-US" smtClean="0"/>
          </a:p>
          <a:p>
            <a:r>
              <a:rPr lang="en-US" smtClean="0"/>
              <a:t>Females are born with all of their eggs (about 300,000 to 400,000) but only about 400 of these eggs will ripen and mature, a process known as oogenesis, beginning at puberty.  One of these ripened eggs is released each month during ovulation.  </a:t>
            </a:r>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DCF73349-764E-4329-906E-0C92115FBB95}" type="slidenum">
              <a:rPr lang="en-US" smtClean="0">
                <a:latin typeface="Times New Roman" charset="0"/>
              </a:rPr>
              <a:pPr/>
              <a:t>8</a:t>
            </a:fld>
            <a:endParaRPr lang="en-US" smtClean="0">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fertilized egg is called a zygote.  Fertilization typically occurs in the fallopian tube.  A tubal or ectopic pregnancy occurs if the zygote becomes imbedded in the fallopian tube rather than in the uterus.  These pregnancies are usually nonviable and very painful.  </a:t>
            </a:r>
          </a:p>
          <a:p>
            <a:endParaRPr lang="en-US" smtClean="0"/>
          </a:p>
          <a:p>
            <a:r>
              <a:rPr lang="en-US" smtClean="0"/>
              <a:t>Meosis is a process in which genetic material from sperm and egg combine.  </a:t>
            </a:r>
          </a:p>
          <a:p>
            <a:endParaRPr lang="en-US" smtClean="0"/>
          </a:p>
          <a:p>
            <a:r>
              <a:rPr lang="en-US" smtClean="0"/>
              <a:t>After the 5</a:t>
            </a:r>
            <a:r>
              <a:rPr lang="en-US" baseline="30000" smtClean="0"/>
              <a:t>th</a:t>
            </a:r>
            <a:r>
              <a:rPr lang="en-US" smtClean="0"/>
              <a:t> doubling of cells containing this combined material, cells begin to migrate and differentiate into layers that serve as the rudiments of organ tissue.</a:t>
            </a:r>
          </a:p>
          <a:p>
            <a:endParaRPr lang="en-US" smtClean="0"/>
          </a:p>
          <a:p>
            <a:r>
              <a:rPr lang="en-US" smtClean="0"/>
              <a:t>We’ll continue looking at prenatal development after the following discussion of genes.</a:t>
            </a: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fld id="{C7247FB4-1C17-4D9E-B6A6-550768A3D809}" type="slidenum">
              <a:rPr lang="en-US" smtClean="0">
                <a:latin typeface="Times New Roman" charset="0"/>
              </a:rPr>
              <a:pPr/>
              <a:t>9</a:t>
            </a:fld>
            <a:endParaRPr lang="en-US" smtClean="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dirty="0"/>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dirty="0"/>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dirty="0"/>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dirty="0"/>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dirty="0"/>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dirty="0"/>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dirty="0"/>
            </a:p>
          </p:txBody>
        </p:sp>
      </p:grpSp>
      <p:sp>
        <p:nvSpPr>
          <p:cNvPr id="63500"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6350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24990AEA-B4CC-4822-A315-B0D73E865165}" type="slidenum">
              <a:rPr lang="en-US"/>
              <a:pPr>
                <a:defRPr/>
              </a:pPr>
              <a:t>‹#›</a:t>
            </a:fld>
            <a:endParaRPr lang="en-US" dirty="0"/>
          </a:p>
        </p:txBody>
      </p:sp>
    </p:spTree>
    <p:extLst>
      <p:ext uri="{BB962C8B-B14F-4D97-AF65-F5344CB8AC3E}">
        <p14:creationId xmlns:p14="http://schemas.microsoft.com/office/powerpoint/2010/main" val="3442966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561D9315-119A-4A9F-B71B-2A5427BE79B2}" type="slidenum">
              <a:rPr lang="en-US"/>
              <a:pPr>
                <a:defRPr/>
              </a:pPr>
              <a:t>‹#›</a:t>
            </a:fld>
            <a:endParaRPr lang="en-US" dirty="0"/>
          </a:p>
        </p:txBody>
      </p:sp>
    </p:spTree>
    <p:extLst>
      <p:ext uri="{BB962C8B-B14F-4D97-AF65-F5344CB8AC3E}">
        <p14:creationId xmlns:p14="http://schemas.microsoft.com/office/powerpoint/2010/main" val="3107849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2D568284-3884-43AF-B833-7039F24FB4F0}" type="slidenum">
              <a:rPr lang="en-US"/>
              <a:pPr>
                <a:defRPr/>
              </a:pPr>
              <a:t>‹#›</a:t>
            </a:fld>
            <a:endParaRPr lang="en-US" dirty="0"/>
          </a:p>
        </p:txBody>
      </p:sp>
    </p:spTree>
    <p:extLst>
      <p:ext uri="{BB962C8B-B14F-4D97-AF65-F5344CB8AC3E}">
        <p14:creationId xmlns:p14="http://schemas.microsoft.com/office/powerpoint/2010/main" val="1389664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150938" y="214313"/>
            <a:ext cx="7793037" cy="1462087"/>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1826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450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182688" y="41513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145088" y="41513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BAE2AB65-7AFB-46D9-B1C7-4B66509F5547}" type="slidenum">
              <a:rPr lang="en-US"/>
              <a:pPr>
                <a:defRPr/>
              </a:pPr>
              <a:t>‹#›</a:t>
            </a:fld>
            <a:endParaRPr lang="en-US" dirty="0"/>
          </a:p>
        </p:txBody>
      </p:sp>
    </p:spTree>
    <p:extLst>
      <p:ext uri="{BB962C8B-B14F-4D97-AF65-F5344CB8AC3E}">
        <p14:creationId xmlns:p14="http://schemas.microsoft.com/office/powerpoint/2010/main" val="29764077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DFEFBE10-CCA7-421B-8B25-701C814CE965}" type="slidenum">
              <a:rPr lang="en-US"/>
              <a:pPr>
                <a:defRPr/>
              </a:pPr>
              <a:t>‹#›</a:t>
            </a:fld>
            <a:endParaRPr lang="en-US" dirty="0"/>
          </a:p>
        </p:txBody>
      </p:sp>
    </p:spTree>
    <p:extLst>
      <p:ext uri="{BB962C8B-B14F-4D97-AF65-F5344CB8AC3E}">
        <p14:creationId xmlns:p14="http://schemas.microsoft.com/office/powerpoint/2010/main" val="1911077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B8F730BC-8B45-499A-A82E-DE08785F2F52}" type="slidenum">
              <a:rPr lang="en-US"/>
              <a:pPr>
                <a:defRPr/>
              </a:pPr>
              <a:t>‹#›</a:t>
            </a:fld>
            <a:endParaRPr lang="en-US" dirty="0"/>
          </a:p>
        </p:txBody>
      </p:sp>
    </p:spTree>
    <p:extLst>
      <p:ext uri="{BB962C8B-B14F-4D97-AF65-F5344CB8AC3E}">
        <p14:creationId xmlns:p14="http://schemas.microsoft.com/office/powerpoint/2010/main" val="2768795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CB300447-5067-4570-A727-12857EC9B6DF}" type="slidenum">
              <a:rPr lang="en-US"/>
              <a:pPr>
                <a:defRPr/>
              </a:pPr>
              <a:t>‹#›</a:t>
            </a:fld>
            <a:endParaRPr lang="en-US" dirty="0"/>
          </a:p>
        </p:txBody>
      </p:sp>
    </p:spTree>
    <p:extLst>
      <p:ext uri="{BB962C8B-B14F-4D97-AF65-F5344CB8AC3E}">
        <p14:creationId xmlns:p14="http://schemas.microsoft.com/office/powerpoint/2010/main" val="2286748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5DE5B0FF-1A6E-46E6-89A6-8F4AF671AB45}" type="slidenum">
              <a:rPr lang="en-US"/>
              <a:pPr>
                <a:defRPr/>
              </a:pPr>
              <a:t>‹#›</a:t>
            </a:fld>
            <a:endParaRPr lang="en-US" dirty="0"/>
          </a:p>
        </p:txBody>
      </p:sp>
    </p:spTree>
    <p:extLst>
      <p:ext uri="{BB962C8B-B14F-4D97-AF65-F5344CB8AC3E}">
        <p14:creationId xmlns:p14="http://schemas.microsoft.com/office/powerpoint/2010/main" val="966228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0AFB7014-C6FE-46E1-A880-4ECD3FF7909F}" type="slidenum">
              <a:rPr lang="en-US"/>
              <a:pPr>
                <a:defRPr/>
              </a:pPr>
              <a:t>‹#›</a:t>
            </a:fld>
            <a:endParaRPr lang="en-US" dirty="0"/>
          </a:p>
        </p:txBody>
      </p:sp>
    </p:spTree>
    <p:extLst>
      <p:ext uri="{BB962C8B-B14F-4D97-AF65-F5344CB8AC3E}">
        <p14:creationId xmlns:p14="http://schemas.microsoft.com/office/powerpoint/2010/main" val="118773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42AE2E8E-72B1-4B2B-841C-29CEEFE622DA}" type="slidenum">
              <a:rPr lang="en-US"/>
              <a:pPr>
                <a:defRPr/>
              </a:pPr>
              <a:t>‹#›</a:t>
            </a:fld>
            <a:endParaRPr lang="en-US" dirty="0"/>
          </a:p>
        </p:txBody>
      </p:sp>
    </p:spTree>
    <p:extLst>
      <p:ext uri="{BB962C8B-B14F-4D97-AF65-F5344CB8AC3E}">
        <p14:creationId xmlns:p14="http://schemas.microsoft.com/office/powerpoint/2010/main" val="314748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76231793-9146-49F1-8B31-93E97F8600CC}" type="slidenum">
              <a:rPr lang="en-US"/>
              <a:pPr>
                <a:defRPr/>
              </a:pPr>
              <a:t>‹#›</a:t>
            </a:fld>
            <a:endParaRPr lang="en-US" dirty="0"/>
          </a:p>
        </p:txBody>
      </p:sp>
    </p:spTree>
    <p:extLst>
      <p:ext uri="{BB962C8B-B14F-4D97-AF65-F5344CB8AC3E}">
        <p14:creationId xmlns:p14="http://schemas.microsoft.com/office/powerpoint/2010/main" val="1775683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3ED162D0-DD80-4D06-8FB8-30ED90CC2827}" type="slidenum">
              <a:rPr lang="en-US"/>
              <a:pPr>
                <a:defRPr/>
              </a:pPr>
              <a:t>‹#›</a:t>
            </a:fld>
            <a:endParaRPr lang="en-US" dirty="0"/>
          </a:p>
        </p:txBody>
      </p:sp>
    </p:spTree>
    <p:extLst>
      <p:ext uri="{BB962C8B-B14F-4D97-AF65-F5344CB8AC3E}">
        <p14:creationId xmlns:p14="http://schemas.microsoft.com/office/powerpoint/2010/main" val="1324973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B896B8F-E4DA-441C-8633-543EE1C60059}" type="slidenum">
              <a:rPr lang="en-US"/>
              <a:pPr>
                <a:defRPr/>
              </a:pPr>
              <a:t>‹#›</a:t>
            </a:fld>
            <a:endParaRPr lang="en-US" dirty="0"/>
          </a:p>
        </p:txBody>
      </p:sp>
    </p:spTree>
    <p:extLst>
      <p:ext uri="{BB962C8B-B14F-4D97-AF65-F5344CB8AC3E}">
        <p14:creationId xmlns:p14="http://schemas.microsoft.com/office/powerpoint/2010/main" val="1795143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en-US" sz="2400" dirty="0"/>
          </a:p>
        </p:txBody>
      </p:sp>
      <p:sp>
        <p:nvSpPr>
          <p:cNvPr id="6246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dirty="0"/>
          </a:p>
        </p:txBody>
      </p:sp>
      <p:sp>
        <p:nvSpPr>
          <p:cNvPr id="62468"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defRPr/>
            </a:pPr>
            <a:endParaRPr kumimoji="1" lang="en-US" sz="2400" dirty="0"/>
          </a:p>
        </p:txBody>
      </p:sp>
      <p:sp>
        <p:nvSpPr>
          <p:cNvPr id="6246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dirty="0"/>
          </a:p>
        </p:txBody>
      </p:sp>
      <p:sp>
        <p:nvSpPr>
          <p:cNvPr id="6247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defRPr/>
            </a:pPr>
            <a:endParaRPr kumimoji="1" lang="en-US" sz="2400" dirty="0"/>
          </a:p>
        </p:txBody>
      </p:sp>
      <p:sp>
        <p:nvSpPr>
          <p:cNvPr id="62471"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defRPr/>
            </a:pPr>
            <a:endParaRPr kumimoji="1" lang="en-US" sz="2400" dirty="0"/>
          </a:p>
        </p:txBody>
      </p:sp>
      <p:sp>
        <p:nvSpPr>
          <p:cNvPr id="6247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dirty="0"/>
          </a:p>
        </p:txBody>
      </p:sp>
      <p:sp>
        <p:nvSpPr>
          <p:cNvPr id="6153" name="Rectangle 9"/>
          <p:cNvSpPr>
            <a:spLocks noGrp="1" noChangeArrowheads="1"/>
          </p:cNvSpPr>
          <p:nvPr>
            <p:ph type="title"/>
          </p:nvPr>
        </p:nvSpPr>
        <p:spPr bwMode="auto">
          <a:xfrm>
            <a:off x="1150938" y="214313"/>
            <a:ext cx="779303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154"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2475"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en-US"/>
          </a:p>
        </p:txBody>
      </p:sp>
      <p:sp>
        <p:nvSpPr>
          <p:cNvPr id="62476"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62477"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fld id="{A43F7555-A2A4-4D4E-9200-81F5299E4D4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47"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defRPr>
      </a:lvl2pPr>
      <a:lvl3pPr algn="l" rtl="0" eaLnBrk="0" fontAlgn="base" hangingPunct="0">
        <a:spcBef>
          <a:spcPct val="0"/>
        </a:spcBef>
        <a:spcAft>
          <a:spcPct val="0"/>
        </a:spcAft>
        <a:defRPr sz="4400">
          <a:solidFill>
            <a:schemeClr val="tx2"/>
          </a:solidFill>
          <a:latin typeface="Tahoma" charset="0"/>
        </a:defRPr>
      </a:lvl3pPr>
      <a:lvl4pPr algn="l" rtl="0" eaLnBrk="0" fontAlgn="base" hangingPunct="0">
        <a:spcBef>
          <a:spcPct val="0"/>
        </a:spcBef>
        <a:spcAft>
          <a:spcPct val="0"/>
        </a:spcAft>
        <a:defRPr sz="4400">
          <a:solidFill>
            <a:schemeClr val="tx2"/>
          </a:solidFill>
          <a:latin typeface="Tahoma" charset="0"/>
        </a:defRPr>
      </a:lvl4pPr>
      <a:lvl5pPr algn="l" rtl="0" eaLnBrk="0" fontAlgn="base" hangingPunct="0">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oleObject" Target="../embeddings/oleObject2.bin"/><Relationship Id="rId4" Type="http://schemas.openxmlformats.org/officeDocument/2006/relationships/hyperlink" Target="http://www.microsort.net/"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vmlDrawing" Target="../drawings/vmlDrawing3.vml"/><Relationship Id="rId5" Type="http://schemas.openxmlformats.org/officeDocument/2006/relationships/image" Target="../media/image7.png"/><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8.png"/><Relationship Id="rId4" Type="http://schemas.openxmlformats.org/officeDocument/2006/relationships/oleObject" Target="../embeddings/oleObject4.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vmlDrawing" Target="../drawings/vmlDrawing5.vml"/><Relationship Id="rId5" Type="http://schemas.openxmlformats.org/officeDocument/2006/relationships/image" Target="../media/image4.png"/><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hyperlink" Target="http://www.babycenter.com/0_placenta-previa_830.bc" TargetMode="External"/><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pregnancytoday.com/reference/articles/grantly.htm"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4.png"/><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pPr eaLnBrk="1" hangingPunct="1"/>
            <a:r>
              <a:rPr lang="en-US" b="1" smtClean="0"/>
              <a:t>Beginnings</a:t>
            </a:r>
          </a:p>
        </p:txBody>
      </p:sp>
      <p:sp>
        <p:nvSpPr>
          <p:cNvPr id="8195" name="Rectangle 3"/>
          <p:cNvSpPr>
            <a:spLocks noGrp="1" noChangeArrowheads="1"/>
          </p:cNvSpPr>
          <p:nvPr>
            <p:ph type="subTitle" idx="1"/>
          </p:nvPr>
        </p:nvSpPr>
        <p:spPr/>
        <p:txBody>
          <a:bodyPr/>
          <a:lstStyle/>
          <a:p>
            <a:pPr eaLnBrk="1" hangingPunct="1"/>
            <a:r>
              <a:rPr lang="en-US" b="1" smtClean="0"/>
              <a:t>Heredity, Prenatal Development, and Birth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b="1" smtClean="0"/>
              <a:t>Determining the Sex of the Child</a:t>
            </a:r>
          </a:p>
        </p:txBody>
      </p:sp>
      <p:sp>
        <p:nvSpPr>
          <p:cNvPr id="2052" name="Rectangle 3"/>
          <p:cNvSpPr>
            <a:spLocks noGrp="1" noChangeArrowheads="1"/>
          </p:cNvSpPr>
          <p:nvPr>
            <p:ph type="body" sz="half" idx="1"/>
          </p:nvPr>
        </p:nvSpPr>
        <p:spPr>
          <a:xfrm>
            <a:off x="1182688" y="2017713"/>
            <a:ext cx="3811587" cy="4114800"/>
          </a:xfrm>
        </p:spPr>
        <p:txBody>
          <a:bodyPr/>
          <a:lstStyle/>
          <a:p>
            <a:pPr eaLnBrk="1" hangingPunct="1"/>
            <a:r>
              <a:rPr lang="en-US" sz="2400" b="1" smtClean="0"/>
              <a:t>22 chromosomes from each parent are similar in length</a:t>
            </a:r>
          </a:p>
          <a:p>
            <a:pPr eaLnBrk="1" hangingPunct="1"/>
            <a:r>
              <a:rPr lang="en-US" sz="2400" b="1" smtClean="0"/>
              <a:t>23</a:t>
            </a:r>
            <a:r>
              <a:rPr lang="en-US" sz="2400" b="1" baseline="30000" smtClean="0"/>
              <a:t>rd</a:t>
            </a:r>
            <a:r>
              <a:rPr lang="en-US" sz="2400" b="1" smtClean="0"/>
              <a:t> is either an X or Y</a:t>
            </a:r>
          </a:p>
          <a:p>
            <a:pPr eaLnBrk="1" hangingPunct="1"/>
            <a:r>
              <a:rPr lang="en-US" sz="2400" b="1" smtClean="0"/>
              <a:t>Half of sperm contain a Y</a:t>
            </a:r>
          </a:p>
          <a:p>
            <a:pPr eaLnBrk="1" hangingPunct="1"/>
            <a:r>
              <a:rPr lang="en-US" sz="2400" b="1" smtClean="0"/>
              <a:t>All of ova contain X</a:t>
            </a:r>
          </a:p>
          <a:p>
            <a:pPr eaLnBrk="1" hangingPunct="1"/>
            <a:r>
              <a:rPr lang="en-US" sz="2400" b="1" smtClean="0"/>
              <a:t>XX female; XY male</a:t>
            </a:r>
          </a:p>
          <a:p>
            <a:pPr eaLnBrk="1" hangingPunct="1"/>
            <a:r>
              <a:rPr lang="en-US" sz="2400" b="1" smtClean="0">
                <a:hlinkClick r:id="rId4"/>
              </a:rPr>
              <a:t>Microsort</a:t>
            </a:r>
            <a:r>
              <a:rPr lang="en-US" sz="2400" b="1" smtClean="0"/>
              <a:t>?</a:t>
            </a:r>
          </a:p>
        </p:txBody>
      </p:sp>
      <p:graphicFrame>
        <p:nvGraphicFramePr>
          <p:cNvPr id="2050" name="Object 5"/>
          <p:cNvGraphicFramePr>
            <a:graphicFrameLocks noChangeAspect="1"/>
          </p:cNvGraphicFramePr>
          <p:nvPr>
            <p:ph sz="half" idx="2"/>
          </p:nvPr>
        </p:nvGraphicFramePr>
        <p:xfrm>
          <a:off x="5141913" y="2478088"/>
          <a:ext cx="3813175" cy="3194050"/>
        </p:xfrm>
        <a:graphic>
          <a:graphicData uri="http://schemas.openxmlformats.org/presentationml/2006/ole">
            <mc:AlternateContent xmlns:mc="http://schemas.openxmlformats.org/markup-compatibility/2006">
              <mc:Choice xmlns:v="urn:schemas-microsoft-com:vml" Requires="v">
                <p:oleObj spid="_x0000_s2053" name="Photo Editor Photo" r:id="rId5" imgW="4580952" imgH="3533333" progId="MSPhotoEd.3">
                  <p:embed/>
                </p:oleObj>
              </mc:Choice>
              <mc:Fallback>
                <p:oleObj name="Photo Editor Photo" r:id="rId5" imgW="4580952" imgH="3533333" progId="MSPhotoEd.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1913" y="2478088"/>
                        <a:ext cx="3813175" cy="319405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b="1" smtClean="0"/>
              <a:t>Monozygotic and Dizygotic Twins</a:t>
            </a:r>
          </a:p>
        </p:txBody>
      </p:sp>
      <p:sp>
        <p:nvSpPr>
          <p:cNvPr id="16387" name="Rectangle 3"/>
          <p:cNvSpPr>
            <a:spLocks noGrp="1" noChangeArrowheads="1"/>
          </p:cNvSpPr>
          <p:nvPr>
            <p:ph type="body" sz="half" idx="1"/>
          </p:nvPr>
        </p:nvSpPr>
        <p:spPr>
          <a:xfrm>
            <a:off x="1182688" y="2017713"/>
            <a:ext cx="3811587" cy="4114800"/>
          </a:xfrm>
        </p:spPr>
        <p:txBody>
          <a:bodyPr/>
          <a:lstStyle/>
          <a:p>
            <a:pPr eaLnBrk="1" hangingPunct="1"/>
            <a:r>
              <a:rPr lang="en-US" b="1" smtClean="0"/>
              <a:t>Monozygotic twins :single fertilized egg</a:t>
            </a:r>
          </a:p>
          <a:p>
            <a:pPr eaLnBrk="1" hangingPunct="1"/>
            <a:r>
              <a:rPr lang="en-US" b="1" smtClean="0"/>
              <a:t>Genetically identical </a:t>
            </a:r>
          </a:p>
          <a:p>
            <a:pPr eaLnBrk="1" hangingPunct="1"/>
            <a:r>
              <a:rPr lang="en-US" b="1" smtClean="0"/>
              <a:t>Less common</a:t>
            </a:r>
          </a:p>
          <a:p>
            <a:pPr eaLnBrk="1" hangingPunct="1"/>
            <a:endParaRPr lang="en-US" smtClean="0"/>
          </a:p>
        </p:txBody>
      </p:sp>
      <p:sp>
        <p:nvSpPr>
          <p:cNvPr id="16388" name="Rectangle 4"/>
          <p:cNvSpPr>
            <a:spLocks noGrp="1" noChangeArrowheads="1"/>
          </p:cNvSpPr>
          <p:nvPr>
            <p:ph type="body" sz="half" idx="2"/>
          </p:nvPr>
        </p:nvSpPr>
        <p:spPr>
          <a:xfrm>
            <a:off x="5141913" y="2017713"/>
            <a:ext cx="3813175" cy="4114800"/>
          </a:xfrm>
        </p:spPr>
        <p:txBody>
          <a:bodyPr/>
          <a:lstStyle/>
          <a:p>
            <a:pPr eaLnBrk="1" hangingPunct="1"/>
            <a:r>
              <a:rPr lang="en-US" b="1" smtClean="0"/>
              <a:t>Dizygotic twins: two eggs and two sperm</a:t>
            </a:r>
          </a:p>
          <a:p>
            <a:pPr eaLnBrk="1" hangingPunct="1"/>
            <a:r>
              <a:rPr lang="en-US" b="1" smtClean="0"/>
              <a:t>Non-identical</a:t>
            </a:r>
          </a:p>
          <a:p>
            <a:pPr eaLnBrk="1" hangingPunct="1"/>
            <a:r>
              <a:rPr lang="en-US" b="1" smtClean="0"/>
              <a:t>Most common and increasing (2/3rds) </a:t>
            </a:r>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4"/>
          <p:cNvSpPr>
            <a:spLocks noGrp="1"/>
          </p:cNvSpPr>
          <p:nvPr>
            <p:ph type="title"/>
          </p:nvPr>
        </p:nvSpPr>
        <p:spPr/>
        <p:txBody>
          <a:bodyPr/>
          <a:lstStyle/>
          <a:p>
            <a:r>
              <a:rPr lang="en-US" sz="3200" smtClean="0"/>
              <a:t>Degrees of Separation and Types of Twin Variations (Kevin Dufendach)</a:t>
            </a:r>
          </a:p>
        </p:txBody>
      </p:sp>
      <p:pic>
        <p:nvPicPr>
          <p:cNvPr id="17411" name="Content Placeholder 6" descr="500px-Placentation_svg.pn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124200" y="2057400"/>
            <a:ext cx="2578100" cy="41148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b="1" smtClean="0"/>
              <a:t>Genotype and Phenotype</a:t>
            </a:r>
          </a:p>
        </p:txBody>
      </p:sp>
      <p:sp>
        <p:nvSpPr>
          <p:cNvPr id="18435" name="Rectangle 3"/>
          <p:cNvSpPr>
            <a:spLocks noGrp="1" noChangeArrowheads="1"/>
          </p:cNvSpPr>
          <p:nvPr>
            <p:ph type="body" idx="1"/>
          </p:nvPr>
        </p:nvSpPr>
        <p:spPr/>
        <p:txBody>
          <a:bodyPr/>
          <a:lstStyle/>
          <a:p>
            <a:pPr eaLnBrk="1" hangingPunct="1"/>
            <a:r>
              <a:rPr lang="en-US" b="1" smtClean="0"/>
              <a:t>What you get genetically is not always what you see</a:t>
            </a:r>
          </a:p>
          <a:p>
            <a:pPr eaLnBrk="1" hangingPunct="1"/>
            <a:r>
              <a:rPr lang="en-US" b="1" smtClean="0"/>
              <a:t>Genotype: genetic potential</a:t>
            </a:r>
          </a:p>
          <a:p>
            <a:pPr eaLnBrk="1" hangingPunct="1"/>
            <a:r>
              <a:rPr lang="en-US" b="1" smtClean="0"/>
              <a:t>Phenotype: actual physical traits</a:t>
            </a:r>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b="1" smtClean="0"/>
              <a:t>What Determines the Expression of Genes?</a:t>
            </a:r>
          </a:p>
        </p:txBody>
      </p:sp>
      <p:sp>
        <p:nvSpPr>
          <p:cNvPr id="19459" name="Rectangle 3"/>
          <p:cNvSpPr>
            <a:spLocks noGrp="1" noChangeArrowheads="1"/>
          </p:cNvSpPr>
          <p:nvPr>
            <p:ph type="body" idx="1"/>
          </p:nvPr>
        </p:nvSpPr>
        <p:spPr/>
        <p:txBody>
          <a:bodyPr/>
          <a:lstStyle/>
          <a:p>
            <a:pPr eaLnBrk="1" hangingPunct="1">
              <a:lnSpc>
                <a:spcPct val="90000"/>
              </a:lnSpc>
            </a:pPr>
            <a:r>
              <a:rPr lang="en-US" b="1" smtClean="0"/>
              <a:t>Additive Pattern: average of genes (height; skin tone)</a:t>
            </a:r>
          </a:p>
          <a:p>
            <a:pPr eaLnBrk="1" hangingPunct="1">
              <a:lnSpc>
                <a:spcPct val="90000"/>
              </a:lnSpc>
            </a:pPr>
            <a:r>
              <a:rPr lang="en-US" b="1" smtClean="0"/>
              <a:t>Dominant/Recessive Pattern</a:t>
            </a:r>
          </a:p>
          <a:p>
            <a:pPr lvl="1" eaLnBrk="1" hangingPunct="1">
              <a:lnSpc>
                <a:spcPct val="90000"/>
              </a:lnSpc>
            </a:pPr>
            <a:r>
              <a:rPr lang="en-US" b="1" smtClean="0"/>
              <a:t>Curly hair</a:t>
            </a:r>
          </a:p>
          <a:p>
            <a:pPr lvl="1" eaLnBrk="1" hangingPunct="1">
              <a:lnSpc>
                <a:spcPct val="90000"/>
              </a:lnSpc>
            </a:pPr>
            <a:r>
              <a:rPr lang="en-US" b="1" smtClean="0"/>
              <a:t>Red hair</a:t>
            </a:r>
          </a:p>
          <a:p>
            <a:pPr eaLnBrk="1" hangingPunct="1">
              <a:lnSpc>
                <a:spcPct val="90000"/>
              </a:lnSpc>
            </a:pPr>
            <a:r>
              <a:rPr lang="en-US" b="1" smtClean="0"/>
              <a:t>Partial dominance or codominance</a:t>
            </a:r>
          </a:p>
          <a:p>
            <a:pPr eaLnBrk="1" hangingPunct="1">
              <a:lnSpc>
                <a:spcPct val="90000"/>
              </a:lnSpc>
            </a:pPr>
            <a:r>
              <a:rPr lang="en-US" b="1" smtClean="0"/>
              <a:t>Environmental factors (oxygen deprivation, exertion, etc.)</a:t>
            </a:r>
          </a:p>
          <a:p>
            <a:pPr eaLnBrk="1" hangingPunct="1">
              <a:lnSpc>
                <a:spcPct val="90000"/>
              </a:lnSpc>
            </a:pPr>
            <a:endParaRPr lang="en-US"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b="1" smtClean="0"/>
              <a:t>Chromosomal Abnormalities</a:t>
            </a:r>
          </a:p>
        </p:txBody>
      </p:sp>
      <p:sp>
        <p:nvSpPr>
          <p:cNvPr id="20483" name="Rectangle 3"/>
          <p:cNvSpPr>
            <a:spLocks noGrp="1" noChangeArrowheads="1"/>
          </p:cNvSpPr>
          <p:nvPr>
            <p:ph type="body" idx="1"/>
          </p:nvPr>
        </p:nvSpPr>
        <p:spPr/>
        <p:txBody>
          <a:bodyPr/>
          <a:lstStyle/>
          <a:p>
            <a:pPr eaLnBrk="1" hangingPunct="1">
              <a:lnSpc>
                <a:spcPct val="90000"/>
              </a:lnSpc>
            </a:pPr>
            <a:r>
              <a:rPr lang="en-US" b="1" smtClean="0"/>
              <a:t>Age of mother</a:t>
            </a:r>
          </a:p>
          <a:p>
            <a:pPr eaLnBrk="1" hangingPunct="1">
              <a:lnSpc>
                <a:spcPct val="90000"/>
              </a:lnSpc>
            </a:pPr>
            <a:r>
              <a:rPr lang="en-US" b="1" smtClean="0"/>
              <a:t>Down syndrome (20 yr old woman has 1 in 800 chance; 44yr old 1 in 16 chance)</a:t>
            </a:r>
          </a:p>
          <a:p>
            <a:pPr eaLnBrk="1" hangingPunct="1">
              <a:lnSpc>
                <a:spcPct val="90000"/>
              </a:lnSpc>
            </a:pPr>
            <a:r>
              <a:rPr lang="en-US" b="1" smtClean="0"/>
              <a:t>1/2 zygotes have abnormal number of chromosomes</a:t>
            </a:r>
          </a:p>
          <a:p>
            <a:pPr eaLnBrk="1" hangingPunct="1">
              <a:lnSpc>
                <a:spcPct val="90000"/>
              </a:lnSpc>
            </a:pPr>
            <a:r>
              <a:rPr lang="en-US" b="1" smtClean="0"/>
              <a:t>If occurs anywhere but on 21</a:t>
            </a:r>
            <a:r>
              <a:rPr lang="en-US" b="1" baseline="30000" smtClean="0"/>
              <a:t>st</a:t>
            </a:r>
            <a:r>
              <a:rPr lang="en-US" b="1" smtClean="0"/>
              <a:t> or 23</a:t>
            </a:r>
            <a:r>
              <a:rPr lang="en-US" b="1" baseline="30000" smtClean="0"/>
              <a:t>rd</a:t>
            </a:r>
            <a:r>
              <a:rPr lang="en-US" b="1" smtClean="0"/>
              <a:t> position, organism usually dies</a:t>
            </a:r>
          </a:p>
          <a:p>
            <a:pPr eaLnBrk="1" hangingPunct="1">
              <a:lnSpc>
                <a:spcPct val="90000"/>
              </a:lnSpc>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b="1" smtClean="0"/>
              <a:t>Trisomy 21</a:t>
            </a:r>
          </a:p>
        </p:txBody>
      </p:sp>
      <p:sp>
        <p:nvSpPr>
          <p:cNvPr id="21507"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Most common chromosomal abnormality</a:t>
            </a:r>
          </a:p>
          <a:p>
            <a:pPr eaLnBrk="1" hangingPunct="1"/>
            <a:r>
              <a:rPr lang="en-US" sz="2800" b="1" smtClean="0"/>
              <a:t>Intellectual developmental delay, distinct physical features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en-US" b="1" smtClean="0"/>
              <a:t>Sex Linked Chromosomal Abnormalities</a:t>
            </a:r>
          </a:p>
        </p:txBody>
      </p:sp>
      <p:sp>
        <p:nvSpPr>
          <p:cNvPr id="3076"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Abnormal number of chromosomes on 23</a:t>
            </a:r>
            <a:r>
              <a:rPr lang="en-US" sz="2800" b="1" baseline="30000" smtClean="0"/>
              <a:t>rd</a:t>
            </a:r>
            <a:r>
              <a:rPr lang="en-US" sz="2800" b="1" smtClean="0"/>
              <a:t> pair</a:t>
            </a:r>
          </a:p>
          <a:p>
            <a:pPr eaLnBrk="1" hangingPunct="1"/>
            <a:r>
              <a:rPr lang="en-US" sz="2800" b="1" smtClean="0"/>
              <a:t>Numerous sex-linked disorders</a:t>
            </a:r>
          </a:p>
          <a:p>
            <a:pPr eaLnBrk="1" hangingPunct="1"/>
            <a:r>
              <a:rPr lang="en-US" sz="2800" b="1" smtClean="0"/>
              <a:t>XXX, XXY, XO, etc.</a:t>
            </a:r>
          </a:p>
          <a:p>
            <a:pPr eaLnBrk="1" hangingPunct="1"/>
            <a:r>
              <a:rPr lang="en-US" sz="2800" b="1" smtClean="0"/>
              <a:t>Usually sterility and learning difficulties </a:t>
            </a:r>
            <a:endParaRPr lang="en-US" sz="2800" smtClean="0"/>
          </a:p>
        </p:txBody>
      </p:sp>
      <p:graphicFrame>
        <p:nvGraphicFramePr>
          <p:cNvPr id="3074" name="Object 4"/>
          <p:cNvGraphicFramePr>
            <a:graphicFrameLocks noChangeAspect="1"/>
          </p:cNvGraphicFramePr>
          <p:nvPr>
            <p:ph sz="half" idx="2"/>
          </p:nvPr>
        </p:nvGraphicFramePr>
        <p:xfrm>
          <a:off x="5141913" y="2349500"/>
          <a:ext cx="3813175" cy="3449638"/>
        </p:xfrm>
        <a:graphic>
          <a:graphicData uri="http://schemas.openxmlformats.org/presentationml/2006/ole">
            <mc:AlternateContent xmlns:mc="http://schemas.openxmlformats.org/markup-compatibility/2006">
              <mc:Choice xmlns:v="urn:schemas-microsoft-com:vml" Requires="v">
                <p:oleObj spid="_x0000_s3077" name="Photo Editor Photo" r:id="rId4" imgW="3038095" imgH="2534004" progId="MSPhotoEd.3">
                  <p:embed/>
                </p:oleObj>
              </mc:Choice>
              <mc:Fallback>
                <p:oleObj name="Photo Editor Photo" r:id="rId4" imgW="3038095" imgH="2534004" progId="MSPhotoEd.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1913" y="2349500"/>
                        <a:ext cx="3813175" cy="3449638"/>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b="1" smtClean="0"/>
              <a:t>Turner’s Syndrome</a:t>
            </a:r>
          </a:p>
        </p:txBody>
      </p:sp>
      <p:graphicFrame>
        <p:nvGraphicFramePr>
          <p:cNvPr id="4098" name="Object 3"/>
          <p:cNvGraphicFramePr>
            <a:graphicFrameLocks noChangeAspect="1"/>
          </p:cNvGraphicFramePr>
          <p:nvPr>
            <p:ph idx="1"/>
          </p:nvPr>
        </p:nvGraphicFramePr>
        <p:xfrm>
          <a:off x="1819275" y="2017713"/>
          <a:ext cx="6499225" cy="4114800"/>
        </p:xfrm>
        <a:graphic>
          <a:graphicData uri="http://schemas.openxmlformats.org/presentationml/2006/ole">
            <mc:AlternateContent xmlns:mc="http://schemas.openxmlformats.org/markup-compatibility/2006">
              <mc:Choice xmlns:v="urn:schemas-microsoft-com:vml" Requires="v">
                <p:oleObj spid="_x0000_s4100" name="Photo Editor Photo" r:id="rId4" imgW="4571429" imgH="2666667" progId="MSPhotoEd.3">
                  <p:embed/>
                </p:oleObj>
              </mc:Choice>
              <mc:Fallback>
                <p:oleObj name="Photo Editor Photo" r:id="rId4" imgW="4571429" imgH="2666667" progId="MSPhotoEd.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9275" y="2017713"/>
                        <a:ext cx="6499225" cy="411480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b="1" smtClean="0"/>
              <a:t>Genetic Disorders</a:t>
            </a:r>
          </a:p>
        </p:txBody>
      </p:sp>
      <p:sp>
        <p:nvSpPr>
          <p:cNvPr id="22531" name="Rectangle 3"/>
          <p:cNvSpPr>
            <a:spLocks noGrp="1" noChangeArrowheads="1"/>
          </p:cNvSpPr>
          <p:nvPr>
            <p:ph type="body" idx="1"/>
          </p:nvPr>
        </p:nvSpPr>
        <p:spPr/>
        <p:txBody>
          <a:bodyPr/>
          <a:lstStyle/>
          <a:p>
            <a:pPr eaLnBrk="1" hangingPunct="1"/>
            <a:r>
              <a:rPr lang="en-US" b="1" smtClean="0"/>
              <a:t>Are attributed to specific genes</a:t>
            </a:r>
          </a:p>
          <a:p>
            <a:pPr eaLnBrk="1" hangingPunct="1"/>
            <a:r>
              <a:rPr lang="en-US" b="1" smtClean="0"/>
              <a:t>Dominant gene linked disorders (Huntington’s Disease)</a:t>
            </a:r>
          </a:p>
          <a:p>
            <a:pPr eaLnBrk="1" hangingPunct="1"/>
            <a:r>
              <a:rPr lang="en-US" b="1" smtClean="0"/>
              <a:t>Recessive gene linked disorders</a:t>
            </a:r>
          </a:p>
          <a:p>
            <a:pPr lvl="1" eaLnBrk="1" hangingPunct="1">
              <a:buFont typeface="Wingdings" pitchFamily="2" charset="2"/>
              <a:buNone/>
            </a:pPr>
            <a:r>
              <a:rPr lang="en-US" b="1" smtClean="0"/>
              <a:t>(Sickle-Cell Anemia, Cystic Fibrosis)</a:t>
            </a:r>
            <a:endParaRPr lang="en-US"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dirty="0" smtClean="0"/>
              <a:t>Heredity and environment</a:t>
            </a:r>
            <a:endParaRPr lang="en-US" dirty="0"/>
          </a:p>
        </p:txBody>
      </p:sp>
      <p:sp>
        <p:nvSpPr>
          <p:cNvPr id="9219" name="Text Placeholder 4"/>
          <p:cNvSpPr>
            <a:spLocks noGrp="1"/>
          </p:cNvSpPr>
          <p:nvPr>
            <p:ph type="body" idx="1"/>
          </p:nvPr>
        </p:nvSpPr>
        <p:spPr/>
        <p:txBody>
          <a:bodyPr/>
          <a:lstStyle/>
          <a:p>
            <a:endParaRPr 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p:txBody>
          <a:bodyPr/>
          <a:lstStyle/>
          <a:p>
            <a:pPr eaLnBrk="1" hangingPunct="1"/>
            <a:r>
              <a:rPr lang="en-US" b="1" smtClean="0"/>
              <a:t>Prenatal Development</a:t>
            </a:r>
          </a:p>
        </p:txBody>
      </p:sp>
      <p:sp>
        <p:nvSpPr>
          <p:cNvPr id="23555" name="Rectangle 3"/>
          <p:cNvSpPr>
            <a:spLocks noGrp="1" noChangeArrowheads="1"/>
          </p:cNvSpPr>
          <p:nvPr>
            <p:ph type="subTitle" idx="1"/>
          </p:nvPr>
        </p:nvSpPr>
        <p:spPr/>
        <p:txBody>
          <a:bodyPr/>
          <a:lstStyle/>
          <a:p>
            <a:pPr algn="l" eaLnBrk="1" hangingPunct="1"/>
            <a:r>
              <a:rPr lang="en-US" b="1" smtClean="0"/>
              <a:t>The Germinal Period</a:t>
            </a:r>
          </a:p>
          <a:p>
            <a:pPr algn="l" eaLnBrk="1" hangingPunct="1"/>
            <a:r>
              <a:rPr lang="en-US" b="1" smtClean="0"/>
              <a:t>The Embryonic Period</a:t>
            </a:r>
          </a:p>
          <a:p>
            <a:pPr algn="l" eaLnBrk="1" hangingPunct="1"/>
            <a:r>
              <a:rPr lang="en-US" b="1" smtClean="0"/>
              <a:t>The Fetal Period</a:t>
            </a:r>
          </a:p>
          <a:p>
            <a:pPr algn="l" eaLnBrk="1" hangingPunct="1"/>
            <a:endParaRPr lang="en-US" b="1"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en-US" b="1" smtClean="0"/>
              <a:t>The Germinal Period</a:t>
            </a:r>
          </a:p>
        </p:txBody>
      </p:sp>
      <p:sp>
        <p:nvSpPr>
          <p:cNvPr id="5124" name="Rectangle 3"/>
          <p:cNvSpPr>
            <a:spLocks noGrp="1" noChangeArrowheads="1"/>
          </p:cNvSpPr>
          <p:nvPr>
            <p:ph type="body" sz="half" idx="1"/>
          </p:nvPr>
        </p:nvSpPr>
        <p:spPr>
          <a:xfrm>
            <a:off x="1182688" y="2017713"/>
            <a:ext cx="3811587" cy="4114800"/>
          </a:xfrm>
        </p:spPr>
        <p:txBody>
          <a:bodyPr/>
          <a:lstStyle/>
          <a:p>
            <a:pPr eaLnBrk="1" hangingPunct="1"/>
            <a:r>
              <a:rPr lang="en-US" sz="2800" smtClean="0"/>
              <a:t>First 14 days</a:t>
            </a:r>
          </a:p>
          <a:p>
            <a:pPr eaLnBrk="1" hangingPunct="1"/>
            <a:r>
              <a:rPr lang="en-US" sz="2800" smtClean="0"/>
              <a:t>Cells differentiate</a:t>
            </a:r>
          </a:p>
          <a:p>
            <a:pPr eaLnBrk="1" hangingPunct="1"/>
            <a:r>
              <a:rPr lang="en-US" sz="2800" smtClean="0"/>
              <a:t>60% fail (70% in-vitro)</a:t>
            </a:r>
          </a:p>
        </p:txBody>
      </p:sp>
      <p:graphicFrame>
        <p:nvGraphicFramePr>
          <p:cNvPr id="5122" name="Object 4"/>
          <p:cNvGraphicFramePr>
            <a:graphicFrameLocks noChangeAspect="1"/>
          </p:cNvGraphicFramePr>
          <p:nvPr>
            <p:ph sz="half" idx="2"/>
          </p:nvPr>
        </p:nvGraphicFramePr>
        <p:xfrm>
          <a:off x="5141913" y="2554288"/>
          <a:ext cx="3813175" cy="3041650"/>
        </p:xfrm>
        <a:graphic>
          <a:graphicData uri="http://schemas.openxmlformats.org/presentationml/2006/ole">
            <mc:AlternateContent xmlns:mc="http://schemas.openxmlformats.org/markup-compatibility/2006">
              <mc:Choice xmlns:v="urn:schemas-microsoft-com:vml" Requires="v">
                <p:oleObj spid="_x0000_s5125" name="Photo Editor Photo" r:id="rId4" imgW="3161905" imgH="2324424" progId="MSPhotoEd.3">
                  <p:embed/>
                </p:oleObj>
              </mc:Choice>
              <mc:Fallback>
                <p:oleObj name="Photo Editor Photo" r:id="rId4" imgW="3161905" imgH="2324424" progId="MSPhotoEd.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1913" y="2554288"/>
                        <a:ext cx="3813175" cy="304165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b="1" smtClean="0"/>
              <a:t>The Embryonic Period</a:t>
            </a:r>
          </a:p>
        </p:txBody>
      </p:sp>
      <p:sp>
        <p:nvSpPr>
          <p:cNvPr id="24579" name="Rectangle 3"/>
          <p:cNvSpPr>
            <a:spLocks noGrp="1" noChangeArrowheads="1"/>
          </p:cNvSpPr>
          <p:nvPr>
            <p:ph type="body" sz="half" idx="1"/>
          </p:nvPr>
        </p:nvSpPr>
        <p:spPr>
          <a:xfrm>
            <a:off x="1182688" y="2017713"/>
            <a:ext cx="3811587" cy="4114800"/>
          </a:xfrm>
        </p:spPr>
        <p:txBody>
          <a:bodyPr/>
          <a:lstStyle/>
          <a:p>
            <a:pPr eaLnBrk="1" hangingPunct="1">
              <a:lnSpc>
                <a:spcPct val="90000"/>
              </a:lnSpc>
            </a:pPr>
            <a:r>
              <a:rPr lang="en-US" sz="2800" smtClean="0"/>
              <a:t>3</a:t>
            </a:r>
            <a:r>
              <a:rPr lang="en-US" sz="2800" baseline="30000" smtClean="0"/>
              <a:t>rd</a:t>
            </a:r>
            <a:r>
              <a:rPr lang="en-US" sz="2800" smtClean="0"/>
              <a:t> through the 8</a:t>
            </a:r>
            <a:r>
              <a:rPr lang="en-US" sz="2800" baseline="30000" smtClean="0"/>
              <a:t>th</a:t>
            </a:r>
            <a:r>
              <a:rPr lang="en-US" sz="2800" smtClean="0"/>
              <a:t> week</a:t>
            </a:r>
          </a:p>
          <a:p>
            <a:pPr eaLnBrk="1" hangingPunct="1">
              <a:lnSpc>
                <a:spcPct val="90000"/>
              </a:lnSpc>
            </a:pPr>
            <a:r>
              <a:rPr lang="en-US" sz="2800" smtClean="0"/>
              <a:t>Major structures begin to form</a:t>
            </a:r>
          </a:p>
          <a:p>
            <a:pPr eaLnBrk="1" hangingPunct="1">
              <a:lnSpc>
                <a:spcPct val="90000"/>
              </a:lnSpc>
            </a:pPr>
            <a:r>
              <a:rPr lang="en-US" sz="2800" smtClean="0"/>
              <a:t>Proximodistal &amp; cephalocaudal</a:t>
            </a:r>
          </a:p>
          <a:p>
            <a:pPr eaLnBrk="1" hangingPunct="1">
              <a:lnSpc>
                <a:spcPct val="90000"/>
              </a:lnSpc>
            </a:pPr>
            <a:r>
              <a:rPr lang="en-US" sz="2800" smtClean="0"/>
              <a:t>20 percent fail</a:t>
            </a:r>
          </a:p>
          <a:p>
            <a:pPr eaLnBrk="1" hangingPunct="1">
              <a:lnSpc>
                <a:spcPct val="90000"/>
              </a:lnSpc>
            </a:pPr>
            <a:r>
              <a:rPr lang="en-US" sz="2800" smtClean="0"/>
              <a:t>Human appearance</a:t>
            </a:r>
          </a:p>
          <a:p>
            <a:pPr eaLnBrk="1" hangingPunct="1">
              <a:lnSpc>
                <a:spcPct val="90000"/>
              </a:lnSpc>
              <a:buFont typeface="Wingdings" pitchFamily="2" charset="2"/>
              <a:buNone/>
            </a:pPr>
            <a:endParaRPr lang="en-US" sz="2800" b="1" smtClean="0"/>
          </a:p>
          <a:p>
            <a:pPr eaLnBrk="1" hangingPunct="1">
              <a:lnSpc>
                <a:spcPct val="90000"/>
              </a:lnSpc>
              <a:buFont typeface="Wingdings" pitchFamily="2" charset="2"/>
              <a:buNone/>
            </a:pPr>
            <a:endParaRPr lang="en-US" sz="2800" b="1" smtClean="0"/>
          </a:p>
        </p:txBody>
      </p:sp>
      <p:pic>
        <p:nvPicPr>
          <p:cNvPr id="24580" name="Content Placeholder 5" descr="800px-Human_Embryo_-_Approximately_8_weeks_estimated_gestational_age.jpg"/>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5638800" y="2667000"/>
            <a:ext cx="2438400" cy="1633538"/>
          </a:xfrm>
        </p:spPr>
      </p:pic>
      <p:sp>
        <p:nvSpPr>
          <p:cNvPr id="24581" name="TextBox 6"/>
          <p:cNvSpPr txBox="1">
            <a:spLocks noChangeArrowheads="1"/>
          </p:cNvSpPr>
          <p:nvPr/>
        </p:nvSpPr>
        <p:spPr bwMode="auto">
          <a:xfrm>
            <a:off x="5791200" y="4724400"/>
            <a:ext cx="2362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charset="0"/>
              </a:defRPr>
            </a:lvl1pPr>
            <a:lvl2pPr marL="742950" indent="-285750">
              <a:defRPr>
                <a:solidFill>
                  <a:schemeClr val="tx1"/>
                </a:solidFill>
                <a:latin typeface="Tahoma" charset="0"/>
              </a:defRPr>
            </a:lvl2pPr>
            <a:lvl3pPr marL="1143000" indent="-228600">
              <a:defRPr>
                <a:solidFill>
                  <a:schemeClr val="tx1"/>
                </a:solidFill>
                <a:latin typeface="Tahoma" charset="0"/>
              </a:defRPr>
            </a:lvl3pPr>
            <a:lvl4pPr marL="1600200" indent="-228600">
              <a:defRPr>
                <a:solidFill>
                  <a:schemeClr val="tx1"/>
                </a:solidFill>
                <a:latin typeface="Tahoma" charset="0"/>
              </a:defRPr>
            </a:lvl4pPr>
            <a:lvl5pPr marL="2057400" indent="-228600">
              <a:defRPr>
                <a:solidFill>
                  <a:schemeClr val="tx1"/>
                </a:solidFill>
                <a:latin typeface="Tahoma" charset="0"/>
              </a:defRPr>
            </a:lvl5pPr>
            <a:lvl6pPr marL="2514600" indent="-228600" eaLnBrk="0" fontAlgn="base" hangingPunct="0">
              <a:spcBef>
                <a:spcPct val="0"/>
              </a:spcBef>
              <a:spcAft>
                <a:spcPct val="0"/>
              </a:spcAft>
              <a:defRPr>
                <a:solidFill>
                  <a:schemeClr val="tx1"/>
                </a:solidFill>
                <a:latin typeface="Tahoma" charset="0"/>
              </a:defRPr>
            </a:lvl6pPr>
            <a:lvl7pPr marL="2971800" indent="-228600" eaLnBrk="0" fontAlgn="base" hangingPunct="0">
              <a:spcBef>
                <a:spcPct val="0"/>
              </a:spcBef>
              <a:spcAft>
                <a:spcPct val="0"/>
              </a:spcAft>
              <a:defRPr>
                <a:solidFill>
                  <a:schemeClr val="tx1"/>
                </a:solidFill>
                <a:latin typeface="Tahoma" charset="0"/>
              </a:defRPr>
            </a:lvl7pPr>
            <a:lvl8pPr marL="3429000" indent="-228600" eaLnBrk="0" fontAlgn="base" hangingPunct="0">
              <a:spcBef>
                <a:spcPct val="0"/>
              </a:spcBef>
              <a:spcAft>
                <a:spcPct val="0"/>
              </a:spcAft>
              <a:defRPr>
                <a:solidFill>
                  <a:schemeClr val="tx1"/>
                </a:solidFill>
                <a:latin typeface="Tahoma" charset="0"/>
              </a:defRPr>
            </a:lvl8pPr>
            <a:lvl9pPr marL="3886200" indent="-228600" eaLnBrk="0" fontAlgn="base" hangingPunct="0">
              <a:spcBef>
                <a:spcPct val="0"/>
              </a:spcBef>
              <a:spcAft>
                <a:spcPct val="0"/>
              </a:spcAft>
              <a:defRPr>
                <a:solidFill>
                  <a:schemeClr val="tx1"/>
                </a:solidFill>
                <a:latin typeface="Tahoma" charset="0"/>
              </a:defRPr>
            </a:lvl9pPr>
          </a:lstStyle>
          <a:p>
            <a:r>
              <a:rPr lang="en-US"/>
              <a:t>Photo Courtesy Lunar Caustic</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smtClean="0"/>
              <a:t>The Fetal Period</a:t>
            </a:r>
          </a:p>
        </p:txBody>
      </p:sp>
      <p:sp>
        <p:nvSpPr>
          <p:cNvPr id="25603" name="Rectangle 3"/>
          <p:cNvSpPr>
            <a:spLocks noGrp="1" noChangeArrowheads="1"/>
          </p:cNvSpPr>
          <p:nvPr>
            <p:ph type="body" sz="half" idx="1"/>
          </p:nvPr>
        </p:nvSpPr>
        <p:spPr>
          <a:xfrm>
            <a:off x="1182688" y="2017713"/>
            <a:ext cx="3811587" cy="4114800"/>
          </a:xfrm>
        </p:spPr>
        <p:txBody>
          <a:bodyPr/>
          <a:lstStyle/>
          <a:p>
            <a:pPr eaLnBrk="1" hangingPunct="1">
              <a:lnSpc>
                <a:spcPct val="90000"/>
              </a:lnSpc>
            </a:pPr>
            <a:r>
              <a:rPr lang="en-US" sz="2000" b="1" smtClean="0"/>
              <a:t>9</a:t>
            </a:r>
            <a:r>
              <a:rPr lang="en-US" sz="2000" b="1" baseline="30000" smtClean="0"/>
              <a:t>th</a:t>
            </a:r>
            <a:r>
              <a:rPr lang="en-US" sz="2000" b="1" smtClean="0"/>
              <a:t> week until birth</a:t>
            </a:r>
          </a:p>
          <a:p>
            <a:pPr eaLnBrk="1" hangingPunct="1">
              <a:lnSpc>
                <a:spcPct val="90000"/>
              </a:lnSpc>
            </a:pPr>
            <a:r>
              <a:rPr lang="en-US" sz="2000" b="1" smtClean="0"/>
              <a:t>12</a:t>
            </a:r>
            <a:r>
              <a:rPr lang="en-US" sz="2000" b="1" baseline="30000" smtClean="0"/>
              <a:t>th</a:t>
            </a:r>
            <a:r>
              <a:rPr lang="en-US" sz="2000" b="1" smtClean="0"/>
              <a:t> week genitals form</a:t>
            </a:r>
          </a:p>
          <a:p>
            <a:pPr eaLnBrk="1" hangingPunct="1">
              <a:lnSpc>
                <a:spcPct val="90000"/>
              </a:lnSpc>
            </a:pPr>
            <a:r>
              <a:rPr lang="en-US" sz="2000" b="1" smtClean="0"/>
              <a:t>Development continues</a:t>
            </a:r>
          </a:p>
          <a:p>
            <a:pPr eaLnBrk="1" hangingPunct="1">
              <a:lnSpc>
                <a:spcPct val="90000"/>
              </a:lnSpc>
            </a:pPr>
            <a:r>
              <a:rPr lang="en-US" sz="2000" b="1" smtClean="0"/>
              <a:t>End of 3</a:t>
            </a:r>
            <a:r>
              <a:rPr lang="en-US" sz="2000" b="1" baseline="30000" smtClean="0"/>
              <a:t>rd</a:t>
            </a:r>
            <a:r>
              <a:rPr lang="en-US" sz="2000" b="1" smtClean="0"/>
              <a:t> month, all the parts are present</a:t>
            </a:r>
          </a:p>
          <a:p>
            <a:pPr eaLnBrk="1" hangingPunct="1">
              <a:lnSpc>
                <a:spcPct val="90000"/>
              </a:lnSpc>
            </a:pPr>
            <a:r>
              <a:rPr lang="en-US" sz="2000" b="1" smtClean="0"/>
              <a:t>4-6</a:t>
            </a:r>
            <a:r>
              <a:rPr lang="en-US" sz="2000" b="1" baseline="30000" smtClean="0"/>
              <a:t>th</a:t>
            </a:r>
            <a:r>
              <a:rPr lang="en-US" sz="2000" b="1" smtClean="0"/>
              <a:t> month </a:t>
            </a:r>
          </a:p>
          <a:p>
            <a:pPr eaLnBrk="1" hangingPunct="1">
              <a:lnSpc>
                <a:spcPct val="90000"/>
              </a:lnSpc>
            </a:pPr>
            <a:r>
              <a:rPr lang="en-US" sz="2000" b="1" smtClean="0"/>
              <a:t>Age of viability (24 weeks)</a:t>
            </a:r>
          </a:p>
          <a:p>
            <a:pPr eaLnBrk="1" hangingPunct="1">
              <a:lnSpc>
                <a:spcPct val="90000"/>
              </a:lnSpc>
            </a:pPr>
            <a:r>
              <a:rPr lang="en-US" sz="2000" b="1" smtClean="0"/>
              <a:t>7-9</a:t>
            </a:r>
            <a:r>
              <a:rPr lang="en-US" sz="2000" b="1" baseline="30000" smtClean="0"/>
              <a:t>th</a:t>
            </a:r>
            <a:r>
              <a:rPr lang="en-US" sz="2000" b="1" smtClean="0"/>
              <a:t> month gain 5 lb, 7 inches</a:t>
            </a:r>
          </a:p>
          <a:p>
            <a:pPr eaLnBrk="1" hangingPunct="1">
              <a:lnSpc>
                <a:spcPct val="90000"/>
              </a:lnSpc>
            </a:pPr>
            <a:r>
              <a:rPr lang="en-US" sz="2000" b="1" smtClean="0"/>
              <a:t>5 percent fail</a:t>
            </a:r>
          </a:p>
          <a:p>
            <a:pPr eaLnBrk="1" hangingPunct="1">
              <a:lnSpc>
                <a:spcPct val="90000"/>
              </a:lnSpc>
              <a:buFont typeface="Wingdings" pitchFamily="2" charset="2"/>
              <a:buNone/>
            </a:pPr>
            <a:endParaRPr lang="en-US" sz="2000" b="1" smtClean="0"/>
          </a:p>
        </p:txBody>
      </p:sp>
      <p:sp>
        <p:nvSpPr>
          <p:cNvPr id="25604" name="Content Placeholder 4"/>
          <p:cNvSpPr>
            <a:spLocks noGrp="1"/>
          </p:cNvSpPr>
          <p:nvPr>
            <p:ph sz="half" idx="2"/>
          </p:nvPr>
        </p:nvSpPr>
        <p:spPr/>
        <p:txBody>
          <a:bodyPr/>
          <a:lstStyle/>
          <a:p>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p:txBody>
          <a:bodyPr/>
          <a:lstStyle/>
          <a:p>
            <a:pPr eaLnBrk="1" hangingPunct="1"/>
            <a:r>
              <a:rPr lang="en-US" b="1" smtClean="0"/>
              <a:t>Teratology</a:t>
            </a:r>
          </a:p>
        </p:txBody>
      </p:sp>
      <p:sp>
        <p:nvSpPr>
          <p:cNvPr id="26627" name="Rectangle 3"/>
          <p:cNvSpPr>
            <a:spLocks noGrp="1" noChangeArrowheads="1"/>
          </p:cNvSpPr>
          <p:nvPr>
            <p:ph type="subTitle" idx="1"/>
          </p:nvPr>
        </p:nvSpPr>
        <p:spPr/>
        <p:txBody>
          <a:bodyPr/>
          <a:lstStyle/>
          <a:p>
            <a:pPr algn="l" eaLnBrk="1" hangingPunct="1"/>
            <a:r>
              <a:rPr lang="en-US" b="1" smtClean="0"/>
              <a:t>The study of factors contributing to birth defects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b="1" smtClean="0"/>
              <a:t>Risks During Prenatal Development</a:t>
            </a:r>
          </a:p>
        </p:txBody>
      </p:sp>
      <p:sp>
        <p:nvSpPr>
          <p:cNvPr id="27651" name="Rectangle 3"/>
          <p:cNvSpPr>
            <a:spLocks noGrp="1" noChangeArrowheads="1"/>
          </p:cNvSpPr>
          <p:nvPr>
            <p:ph type="body" sz="half" idx="1"/>
          </p:nvPr>
        </p:nvSpPr>
        <p:spPr>
          <a:xfrm>
            <a:off x="1182688" y="2017713"/>
            <a:ext cx="3811587" cy="4114800"/>
          </a:xfrm>
        </p:spPr>
        <p:txBody>
          <a:bodyPr/>
          <a:lstStyle/>
          <a:p>
            <a:pPr eaLnBrk="1" hangingPunct="1">
              <a:lnSpc>
                <a:spcPct val="90000"/>
              </a:lnSpc>
            </a:pPr>
            <a:r>
              <a:rPr lang="en-US" sz="2800" b="1" smtClean="0"/>
              <a:t>Timing of exposure</a:t>
            </a:r>
          </a:p>
          <a:p>
            <a:pPr eaLnBrk="1" hangingPunct="1">
              <a:lnSpc>
                <a:spcPct val="90000"/>
              </a:lnSpc>
            </a:pPr>
            <a:r>
              <a:rPr lang="en-US" sz="2800" b="1" smtClean="0"/>
              <a:t>Amount of exposure</a:t>
            </a:r>
          </a:p>
          <a:p>
            <a:pPr eaLnBrk="1" hangingPunct="1">
              <a:lnSpc>
                <a:spcPct val="90000"/>
              </a:lnSpc>
            </a:pPr>
            <a:r>
              <a:rPr lang="en-US" sz="2800" b="1" smtClean="0"/>
              <a:t>Genetics</a:t>
            </a:r>
          </a:p>
          <a:p>
            <a:pPr eaLnBrk="1" hangingPunct="1">
              <a:lnSpc>
                <a:spcPct val="90000"/>
              </a:lnSpc>
            </a:pPr>
            <a:r>
              <a:rPr lang="en-US" sz="2800" b="1" smtClean="0"/>
              <a:t>Gender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4"/>
          <p:cNvSpPr>
            <a:spLocks noGrp="1"/>
          </p:cNvSpPr>
          <p:nvPr>
            <p:ph type="title"/>
          </p:nvPr>
        </p:nvSpPr>
        <p:spPr/>
        <p:txBody>
          <a:bodyPr/>
          <a:lstStyle/>
          <a:p>
            <a:r>
              <a:rPr lang="en-US" sz="4000" smtClean="0"/>
              <a:t>Critical Periods of Development</a:t>
            </a:r>
          </a:p>
        </p:txBody>
      </p:sp>
      <p:pic>
        <p:nvPicPr>
          <p:cNvPr id="28675" name="Content Placeholder 6" descr="hcriticaldev.gif"/>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981200" y="2209800"/>
            <a:ext cx="5229225" cy="3305175"/>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b="1" smtClean="0"/>
              <a:t>Alcohol</a:t>
            </a:r>
          </a:p>
        </p:txBody>
      </p:sp>
      <p:sp>
        <p:nvSpPr>
          <p:cNvPr id="29699" name="Rectangle 3"/>
          <p:cNvSpPr>
            <a:spLocks noGrp="1" noChangeArrowheads="1"/>
          </p:cNvSpPr>
          <p:nvPr>
            <p:ph idx="1"/>
          </p:nvPr>
        </p:nvSpPr>
        <p:spPr/>
        <p:txBody>
          <a:bodyPr/>
          <a:lstStyle/>
          <a:p>
            <a:pPr eaLnBrk="1" hangingPunct="1">
              <a:lnSpc>
                <a:spcPct val="90000"/>
              </a:lnSpc>
            </a:pPr>
            <a:r>
              <a:rPr lang="en-US" sz="2800" b="1" smtClean="0"/>
              <a:t>Most common teratogen</a:t>
            </a:r>
          </a:p>
          <a:p>
            <a:pPr eaLnBrk="1" hangingPunct="1">
              <a:lnSpc>
                <a:spcPct val="90000"/>
              </a:lnSpc>
            </a:pPr>
            <a:r>
              <a:rPr lang="en-US" sz="2800" b="1" smtClean="0"/>
              <a:t>Vulnerability during the 2</a:t>
            </a:r>
            <a:r>
              <a:rPr lang="en-US" sz="2800" b="1" baseline="30000" smtClean="0"/>
              <a:t>nd</a:t>
            </a:r>
            <a:r>
              <a:rPr lang="en-US" sz="2800" b="1" smtClean="0"/>
              <a:t> month of development</a:t>
            </a:r>
          </a:p>
          <a:p>
            <a:pPr eaLnBrk="1" hangingPunct="1">
              <a:lnSpc>
                <a:spcPct val="90000"/>
              </a:lnSpc>
            </a:pPr>
            <a:r>
              <a:rPr lang="en-US" sz="2800" b="1" smtClean="0"/>
              <a:t>Moderate to heavy drinking or a single binge (varies)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b="1" smtClean="0"/>
              <a:t>Fetal Alcohol Spectrum Disorder</a:t>
            </a:r>
          </a:p>
        </p:txBody>
      </p:sp>
      <p:pic>
        <p:nvPicPr>
          <p:cNvPr id="30723" name="Content Placeholder 7" descr="fasfacejohn.gif"/>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352800" y="2286000"/>
            <a:ext cx="2571750" cy="327660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Fetal Alcohol Spectrum Disorders</a:t>
            </a:r>
          </a:p>
        </p:txBody>
      </p:sp>
      <p:sp>
        <p:nvSpPr>
          <p:cNvPr id="31747" name="Rectangle 3"/>
          <p:cNvSpPr>
            <a:spLocks noGrp="1" noChangeArrowheads="1"/>
          </p:cNvSpPr>
          <p:nvPr>
            <p:ph sz="half" idx="1"/>
          </p:nvPr>
        </p:nvSpPr>
        <p:spPr/>
        <p:txBody>
          <a:bodyPr/>
          <a:lstStyle/>
          <a:p>
            <a:pPr eaLnBrk="1" hangingPunct="1"/>
            <a:r>
              <a:rPr lang="en-US" b="1" smtClean="0"/>
              <a:t>Learning difficulties</a:t>
            </a:r>
          </a:p>
          <a:p>
            <a:pPr eaLnBrk="1" hangingPunct="1"/>
            <a:r>
              <a:rPr lang="en-US" b="1" smtClean="0"/>
              <a:t>Impaired motor skills</a:t>
            </a:r>
          </a:p>
          <a:p>
            <a:pPr eaLnBrk="1" hangingPunct="1"/>
            <a:r>
              <a:rPr lang="en-US" b="1" smtClean="0"/>
              <a:t>Flattened nose</a:t>
            </a:r>
          </a:p>
          <a:p>
            <a:pPr eaLnBrk="1" hangingPunct="1"/>
            <a:r>
              <a:rPr lang="en-US" b="1" smtClean="0"/>
              <a:t>Widely spaced eyes</a:t>
            </a:r>
          </a:p>
          <a:p>
            <a:pPr eaLnBrk="1" hangingPunct="1"/>
            <a:r>
              <a:rPr lang="en-US" b="1" smtClean="0"/>
              <a:t>Small heads</a:t>
            </a:r>
          </a:p>
          <a:p>
            <a:pPr eaLnBrk="1" hangingPunct="1"/>
            <a:endParaRPr lang="en-US" b="1" smtClean="0"/>
          </a:p>
        </p:txBody>
      </p:sp>
      <p:sp>
        <p:nvSpPr>
          <p:cNvPr id="31748" name="Content Placeholder 3"/>
          <p:cNvSpPr>
            <a:spLocks noGrp="1"/>
          </p:cNvSpPr>
          <p:nvPr>
            <p:ph sz="half" idx="2"/>
          </p:nvPr>
        </p:nvSpPr>
        <p:spPr/>
        <p:txBody>
          <a:bodyPr/>
          <a:lstStyle/>
          <a:p>
            <a:pPr eaLnBrk="1" hangingPunct="1"/>
            <a:r>
              <a:rPr lang="en-US" b="1" smtClean="0"/>
              <a:t>Long term psychosocial problems</a:t>
            </a:r>
          </a:p>
          <a:p>
            <a:pPr eaLnBrk="1" hangingPunct="1"/>
            <a:r>
              <a:rPr lang="en-US" b="1" smtClean="0"/>
              <a:t>ARND and ARBD</a:t>
            </a:r>
          </a:p>
          <a:p>
            <a:pPr lvl="1" eaLnBrk="1" hangingPunct="1"/>
            <a:r>
              <a:rPr lang="en-US" b="1" smtClean="0"/>
              <a:t>Neurological damage</a:t>
            </a:r>
          </a:p>
          <a:p>
            <a:pPr lvl="1" eaLnBrk="1" hangingPunct="1"/>
            <a:r>
              <a:rPr lang="en-US" b="1" smtClean="0"/>
              <a:t>Kidney, bone, heart problems</a:t>
            </a:r>
          </a:p>
          <a:p>
            <a:pPr eaLnBrk="1" hangingPunct="1"/>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pPr eaLnBrk="1" hangingPunct="1"/>
            <a:r>
              <a:rPr lang="en-US" smtClean="0"/>
              <a:t>What makes us who we are?</a:t>
            </a:r>
          </a:p>
        </p:txBody>
      </p:sp>
      <p:pic>
        <p:nvPicPr>
          <p:cNvPr id="10243" name="Content Placeholder 14" descr="IMG_4530.JPG"/>
          <p:cNvPicPr>
            <a:picLocks noGrp="1" noChangeAspect="1"/>
          </p:cNvPicPr>
          <p:nvPr>
            <p:ph type="pic" idx="1"/>
          </p:nvPr>
        </p:nvPicPr>
        <p:blipFill>
          <a:blip r:embed="rId3">
            <a:extLst>
              <a:ext uri="{28A0092B-C50C-407E-A947-70E740481C1C}">
                <a14:useLocalDpi xmlns:a14="http://schemas.microsoft.com/office/drawing/2010/main" val="0"/>
              </a:ext>
            </a:extLst>
          </a:blip>
          <a:srcRect/>
          <a:stretch>
            <a:fillRect/>
          </a:stretch>
        </p:blipFill>
        <p:spPr/>
      </p:pic>
      <p:sp>
        <p:nvSpPr>
          <p:cNvPr id="10244" name="Text Placeholder 3"/>
          <p:cNvSpPr>
            <a:spLocks noGrp="1"/>
          </p:cNvSpPr>
          <p:nvPr>
            <p:ph type="body" sz="half" idx="2"/>
          </p:nvPr>
        </p:nvSpPr>
        <p:spPr/>
        <p:txBody>
          <a:bodyPr/>
          <a:lstStyle/>
          <a:p>
            <a:r>
              <a:rPr lang="en-US" smtClean="0"/>
              <a:t>Photo Courtesy Overstreet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b="1" smtClean="0"/>
              <a:t>Tobacco Use</a:t>
            </a:r>
          </a:p>
        </p:txBody>
      </p:sp>
      <p:sp>
        <p:nvSpPr>
          <p:cNvPr id="32771"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Fetal growth restriction</a:t>
            </a:r>
          </a:p>
          <a:p>
            <a:pPr eaLnBrk="1" hangingPunct="1"/>
            <a:r>
              <a:rPr lang="en-US" sz="2800" b="1" smtClean="0"/>
              <a:t>Low birth weight</a:t>
            </a:r>
          </a:p>
          <a:p>
            <a:pPr eaLnBrk="1" hangingPunct="1"/>
            <a:r>
              <a:rPr lang="en-US" sz="2800" b="1" smtClean="0">
                <a:hlinkClick r:id="rId3"/>
              </a:rPr>
              <a:t>Placenta previa</a:t>
            </a:r>
            <a:endParaRPr lang="en-US" sz="2800" b="1" smtClean="0"/>
          </a:p>
          <a:p>
            <a:pPr eaLnBrk="1" hangingPunct="1"/>
            <a:r>
              <a:rPr lang="en-US" sz="2800" b="1" smtClean="0"/>
              <a:t>SIDS</a:t>
            </a:r>
          </a:p>
          <a:p>
            <a:pPr eaLnBrk="1" hangingPunct="1"/>
            <a:r>
              <a:rPr lang="en-US" sz="2800" b="1" smtClean="0"/>
              <a:t>Neurological problems</a:t>
            </a:r>
          </a:p>
          <a:p>
            <a:pPr lvl="1" eaLnBrk="1" hangingPunct="1"/>
            <a:r>
              <a:rPr lang="en-US" sz="2400" b="1" smtClean="0"/>
              <a:t>(ADHD)</a:t>
            </a:r>
          </a:p>
          <a:p>
            <a:pPr eaLnBrk="1" hangingPunct="1"/>
            <a:endParaRPr lang="en-US" sz="2800" b="1" smtClean="0"/>
          </a:p>
        </p:txBody>
      </p:sp>
      <p:sp>
        <p:nvSpPr>
          <p:cNvPr id="32772" name="Content Placeholder 4"/>
          <p:cNvSpPr>
            <a:spLocks noGrp="1"/>
          </p:cNvSpPr>
          <p:nvPr>
            <p:ph sz="half" idx="2"/>
          </p:nvPr>
        </p:nvSpPr>
        <p:spPr/>
        <p:txBody>
          <a:bodyPr/>
          <a:lstStyle/>
          <a:p>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b="1" smtClean="0"/>
              <a:t>Other Teratogens</a:t>
            </a:r>
          </a:p>
        </p:txBody>
      </p:sp>
      <p:sp>
        <p:nvSpPr>
          <p:cNvPr id="33795"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Heroin</a:t>
            </a:r>
          </a:p>
          <a:p>
            <a:pPr eaLnBrk="1" hangingPunct="1"/>
            <a:r>
              <a:rPr lang="en-US" sz="2800" b="1" smtClean="0"/>
              <a:t>Cocaine</a:t>
            </a:r>
          </a:p>
          <a:p>
            <a:pPr eaLnBrk="1" hangingPunct="1"/>
            <a:r>
              <a:rPr lang="en-US" sz="2800" b="1" smtClean="0"/>
              <a:t>Marijuana</a:t>
            </a:r>
          </a:p>
          <a:p>
            <a:pPr eaLnBrk="1" hangingPunct="1"/>
            <a:r>
              <a:rPr lang="en-US" sz="2800" b="1" smtClean="0"/>
              <a:t>Pollutants</a:t>
            </a:r>
          </a:p>
          <a:p>
            <a:pPr eaLnBrk="1" hangingPunct="1"/>
            <a:r>
              <a:rPr lang="en-US" sz="2800" b="1" smtClean="0"/>
              <a:t>HIV</a:t>
            </a:r>
          </a:p>
          <a:p>
            <a:pPr eaLnBrk="1" hangingPunct="1"/>
            <a:r>
              <a:rPr lang="en-US" sz="2800" b="1" smtClean="0"/>
              <a:t>Maternal Disease</a:t>
            </a:r>
          </a:p>
        </p:txBody>
      </p:sp>
      <p:sp>
        <p:nvSpPr>
          <p:cNvPr id="33796" name="Content Placeholder 4"/>
          <p:cNvSpPr>
            <a:spLocks noGrp="1"/>
          </p:cNvSpPr>
          <p:nvPr>
            <p:ph sz="half" idx="2"/>
          </p:nvPr>
        </p:nvSpPr>
        <p:spPr/>
        <p:txBody>
          <a:bodyPr/>
          <a:lstStyle/>
          <a:p>
            <a:endParaRPr 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p:txBody>
          <a:bodyPr/>
          <a:lstStyle/>
          <a:p>
            <a:pPr eaLnBrk="1" hangingPunct="1"/>
            <a:r>
              <a:rPr lang="en-US" b="1" smtClean="0"/>
              <a:t>Pregnancy and Childbirth</a:t>
            </a:r>
          </a:p>
        </p:txBody>
      </p:sp>
      <p:sp>
        <p:nvSpPr>
          <p:cNvPr id="34819" name="Rectangle 3"/>
          <p:cNvSpPr>
            <a:spLocks noGrp="1" noChangeArrowheads="1"/>
          </p:cNvSpPr>
          <p:nvPr>
            <p:ph type="subTitle" idx="1"/>
          </p:nvPr>
        </p:nvSpPr>
        <p:spPr/>
        <p:txBody>
          <a:bodyPr/>
          <a:lstStyle/>
          <a:p>
            <a:pPr algn="l" eaLnBrk="1" hangingPunct="1"/>
            <a:r>
              <a:rPr lang="en-US" b="1" smtClean="0"/>
              <a:t>A look at complications of pregnancy and methods of childbirth</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b="1" smtClean="0"/>
              <a:t>Minor Complications of Pregnancy</a:t>
            </a:r>
          </a:p>
        </p:txBody>
      </p:sp>
      <p:sp>
        <p:nvSpPr>
          <p:cNvPr id="35843" name="Rectangle 3"/>
          <p:cNvSpPr>
            <a:spLocks noGrp="1" noChangeArrowheads="1"/>
          </p:cNvSpPr>
          <p:nvPr>
            <p:ph type="body" idx="1"/>
          </p:nvPr>
        </p:nvSpPr>
        <p:spPr/>
        <p:txBody>
          <a:bodyPr/>
          <a:lstStyle/>
          <a:p>
            <a:pPr eaLnBrk="1" hangingPunct="1"/>
            <a:r>
              <a:rPr lang="en-US" b="1" smtClean="0"/>
              <a:t>Nausea, heartburn, gas</a:t>
            </a:r>
          </a:p>
          <a:p>
            <a:pPr eaLnBrk="1" hangingPunct="1"/>
            <a:r>
              <a:rPr lang="en-US" b="1" smtClean="0"/>
              <a:t>Hemorrhoids, backache, leg cramps</a:t>
            </a:r>
          </a:p>
          <a:p>
            <a:pPr eaLnBrk="1" hangingPunct="1"/>
            <a:r>
              <a:rPr lang="en-US" b="1" smtClean="0"/>
              <a:t>Insomnia, constipation</a:t>
            </a:r>
          </a:p>
          <a:p>
            <a:pPr eaLnBrk="1" hangingPunct="1"/>
            <a:r>
              <a:rPr lang="en-US" b="1" smtClean="0"/>
              <a:t>Shortness of breath</a:t>
            </a:r>
          </a:p>
          <a:p>
            <a:pPr eaLnBrk="1" hangingPunct="1"/>
            <a:r>
              <a:rPr lang="en-US" b="1" smtClean="0"/>
              <a:t>Varicose veins</a:t>
            </a:r>
          </a:p>
          <a:p>
            <a:pPr eaLnBrk="1" hangingPunct="1"/>
            <a:r>
              <a:rPr lang="en-US" b="1" smtClean="0"/>
              <a:t>Cure?  Delivery!!!!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b="1" smtClean="0"/>
              <a:t>Major Complications</a:t>
            </a:r>
          </a:p>
        </p:txBody>
      </p:sp>
      <p:sp>
        <p:nvSpPr>
          <p:cNvPr id="36867" name="Rectangle 3"/>
          <p:cNvSpPr>
            <a:spLocks noGrp="1" noChangeArrowheads="1"/>
          </p:cNvSpPr>
          <p:nvPr>
            <p:ph type="body" idx="1"/>
          </p:nvPr>
        </p:nvSpPr>
        <p:spPr/>
        <p:txBody>
          <a:bodyPr/>
          <a:lstStyle/>
          <a:p>
            <a:pPr eaLnBrk="1" hangingPunct="1"/>
            <a:r>
              <a:rPr lang="en-US" b="1" smtClean="0"/>
              <a:t>Severe vomiting</a:t>
            </a:r>
          </a:p>
          <a:p>
            <a:pPr eaLnBrk="1" hangingPunct="1"/>
            <a:r>
              <a:rPr lang="en-US" b="1" smtClean="0"/>
              <a:t>Threatened abortion</a:t>
            </a:r>
          </a:p>
          <a:p>
            <a:pPr eaLnBrk="1" hangingPunct="1"/>
            <a:r>
              <a:rPr lang="en-US" b="1" smtClean="0"/>
              <a:t>Preelampsia/Toxemia</a:t>
            </a:r>
          </a:p>
          <a:p>
            <a:pPr eaLnBrk="1" hangingPunct="1"/>
            <a:r>
              <a:rPr lang="en-US" b="1" smtClean="0"/>
              <a:t>Ectopic (tubal) pregnancy</a:t>
            </a:r>
          </a:p>
          <a:p>
            <a:pPr eaLnBrk="1" hangingPunct="1"/>
            <a:r>
              <a:rPr lang="en-US" b="1" smtClean="0"/>
              <a:t>Maternal mortality</a:t>
            </a:r>
          </a:p>
          <a:p>
            <a:pPr lvl="1" eaLnBrk="1" hangingPunct="1"/>
            <a:r>
              <a:rPr lang="en-US" b="1" smtClean="0"/>
              <a:t>Infection</a:t>
            </a:r>
          </a:p>
          <a:p>
            <a:pPr lvl="1" eaLnBrk="1" hangingPunct="1"/>
            <a:r>
              <a:rPr lang="en-US" b="1" smtClean="0"/>
              <a:t>Excessive bleeding</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b="1" smtClean="0"/>
              <a:t>Problems of Newborn</a:t>
            </a:r>
          </a:p>
        </p:txBody>
      </p:sp>
      <p:sp>
        <p:nvSpPr>
          <p:cNvPr id="37891" name="Rectangle 3"/>
          <p:cNvSpPr>
            <a:spLocks noGrp="1" noChangeArrowheads="1"/>
          </p:cNvSpPr>
          <p:nvPr>
            <p:ph idx="1"/>
          </p:nvPr>
        </p:nvSpPr>
        <p:spPr/>
        <p:txBody>
          <a:bodyPr/>
          <a:lstStyle/>
          <a:p>
            <a:pPr eaLnBrk="1" hangingPunct="1"/>
            <a:r>
              <a:rPr lang="en-US" sz="2800" b="1" smtClean="0"/>
              <a:t>LBW &lt;5.8 pounds (8% U.S.)</a:t>
            </a:r>
          </a:p>
          <a:p>
            <a:pPr lvl="1" eaLnBrk="1" hangingPunct="1"/>
            <a:r>
              <a:rPr lang="en-US" sz="2400" b="1" smtClean="0"/>
              <a:t>Tobacco, alcohol, use; poor nutrition; </a:t>
            </a:r>
          </a:p>
          <a:p>
            <a:pPr eaLnBrk="1" hangingPunct="1"/>
            <a:r>
              <a:rPr lang="en-US" sz="2800" b="1" smtClean="0"/>
              <a:t>Preterm early &lt; 37 weeks (13%)</a:t>
            </a:r>
          </a:p>
          <a:p>
            <a:pPr eaLnBrk="1" hangingPunct="1"/>
            <a:r>
              <a:rPr lang="en-US" sz="2800" b="1" smtClean="0"/>
              <a:t>Fetal Anoxia</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eaLnBrk="1" hangingPunct="1">
              <a:defRPr/>
            </a:pPr>
            <a:r>
              <a:rPr lang="en-US" dirty="0" smtClean="0"/>
              <a:t>Childbirth</a:t>
            </a:r>
          </a:p>
        </p:txBody>
      </p:sp>
      <p:sp>
        <p:nvSpPr>
          <p:cNvPr id="38915" name="Text Placeholder 3"/>
          <p:cNvSpPr>
            <a:spLocks noGrp="1"/>
          </p:cNvSpPr>
          <p:nvPr>
            <p:ph type="body" idx="1"/>
          </p:nvPr>
        </p:nvSpPr>
        <p:spPr/>
        <p:txBody>
          <a:bodyPr/>
          <a:lstStyle/>
          <a:p>
            <a:r>
              <a:rPr lang="en-US" smtClean="0"/>
              <a:t>Approaches to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b="1" smtClean="0"/>
              <a:t>Dick-Read Method</a:t>
            </a:r>
          </a:p>
        </p:txBody>
      </p:sp>
      <p:sp>
        <p:nvSpPr>
          <p:cNvPr id="39939" name="Rectangle 3"/>
          <p:cNvSpPr>
            <a:spLocks noGrp="1" noChangeArrowheads="1"/>
          </p:cNvSpPr>
          <p:nvPr>
            <p:ph type="body" idx="1"/>
          </p:nvPr>
        </p:nvSpPr>
        <p:spPr/>
        <p:txBody>
          <a:bodyPr/>
          <a:lstStyle/>
          <a:p>
            <a:pPr eaLnBrk="1" hangingPunct="1"/>
            <a:r>
              <a:rPr lang="en-US" b="1" smtClean="0"/>
              <a:t>Dick-Read: “Childbirth Without Fear: The Principles and Practice of Natural Childbirth”</a:t>
            </a:r>
          </a:p>
          <a:p>
            <a:pPr eaLnBrk="1" hangingPunct="1"/>
            <a:r>
              <a:rPr lang="en-US" b="1" smtClean="0"/>
              <a:t>Pain comes from fear</a:t>
            </a:r>
          </a:p>
          <a:p>
            <a:pPr eaLnBrk="1" hangingPunct="1"/>
            <a:r>
              <a:rPr lang="en-US" b="1" smtClean="0"/>
              <a:t>Education reduces fear</a:t>
            </a:r>
          </a:p>
          <a:p>
            <a:pPr eaLnBrk="1" hangingPunct="1"/>
            <a:r>
              <a:rPr lang="en-US" b="1" smtClean="0">
                <a:hlinkClick r:id="rId3"/>
              </a:rPr>
              <a:t>Pregnancy Today - Childbirth Without Fear: The Teachings of Grantly Dick-Read</a:t>
            </a:r>
            <a:endParaRPr lang="en-US" b="1"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b="1" smtClean="0"/>
              <a:t>The Lamaze Method</a:t>
            </a:r>
          </a:p>
        </p:txBody>
      </p:sp>
      <p:sp>
        <p:nvSpPr>
          <p:cNvPr id="40963" name="Rectangle 3"/>
          <p:cNvSpPr>
            <a:spLocks noGrp="1" noChangeArrowheads="1"/>
          </p:cNvSpPr>
          <p:nvPr>
            <p:ph sz="half" idx="1"/>
          </p:nvPr>
        </p:nvSpPr>
        <p:spPr/>
        <p:txBody>
          <a:bodyPr/>
          <a:lstStyle/>
          <a:p>
            <a:pPr eaLnBrk="1" hangingPunct="1"/>
            <a:r>
              <a:rPr lang="en-US" b="1" smtClean="0"/>
              <a:t>From Russia to the US in the 1950s</a:t>
            </a:r>
          </a:p>
          <a:p>
            <a:pPr eaLnBrk="1" hangingPunct="1"/>
            <a:r>
              <a:rPr lang="en-US" b="1" smtClean="0"/>
              <a:t>French obstetrician Fernand Lamaze</a:t>
            </a:r>
          </a:p>
          <a:p>
            <a:pPr eaLnBrk="1" hangingPunct="1"/>
            <a:r>
              <a:rPr lang="en-US" b="1" smtClean="0"/>
              <a:t>Teach control</a:t>
            </a:r>
          </a:p>
        </p:txBody>
      </p:sp>
      <p:sp>
        <p:nvSpPr>
          <p:cNvPr id="40964" name="Content Placeholder 4"/>
          <p:cNvSpPr>
            <a:spLocks noGrp="1"/>
          </p:cNvSpPr>
          <p:nvPr>
            <p:ph sz="half" idx="2"/>
          </p:nvPr>
        </p:nvSpPr>
        <p:spPr/>
        <p:txBody>
          <a:bodyPr/>
          <a:lstStyle/>
          <a:p>
            <a:pPr eaLnBrk="1" hangingPunct="1"/>
            <a:r>
              <a:rPr lang="en-US" b="1" smtClean="0"/>
              <a:t>Breathing, relaxation and focal point</a:t>
            </a:r>
          </a:p>
          <a:p>
            <a:pPr eaLnBrk="1" hangingPunct="1"/>
            <a:r>
              <a:rPr lang="en-US" b="1" smtClean="0"/>
              <a:t>Have a coach</a:t>
            </a:r>
          </a:p>
          <a:p>
            <a:pPr eaLnBrk="1" hangingPunct="1"/>
            <a:r>
              <a:rPr lang="en-US" b="1" smtClean="0"/>
              <a:t>Manage rather than eliminate pain</a:t>
            </a:r>
          </a:p>
          <a:p>
            <a:pPr>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b="1" smtClean="0"/>
              <a:t>Other Methods</a:t>
            </a:r>
          </a:p>
        </p:txBody>
      </p:sp>
      <p:sp>
        <p:nvSpPr>
          <p:cNvPr id="41987" name="Rectangle 3"/>
          <p:cNvSpPr>
            <a:spLocks noGrp="1" noChangeArrowheads="1"/>
          </p:cNvSpPr>
          <p:nvPr>
            <p:ph idx="1"/>
          </p:nvPr>
        </p:nvSpPr>
        <p:spPr/>
        <p:txBody>
          <a:bodyPr/>
          <a:lstStyle/>
          <a:p>
            <a:pPr eaLnBrk="1" hangingPunct="1"/>
            <a:r>
              <a:rPr lang="en-US" sz="2800" b="1" smtClean="0"/>
              <a:t>LeBoyer: gentle birthing</a:t>
            </a:r>
          </a:p>
          <a:p>
            <a:pPr eaLnBrk="1" hangingPunct="1"/>
            <a:r>
              <a:rPr lang="en-US" sz="2800" b="1" smtClean="0"/>
              <a:t>Out of hospital births (1 percent of births)</a:t>
            </a:r>
          </a:p>
          <a:p>
            <a:pPr lvl="1" eaLnBrk="1" hangingPunct="1"/>
            <a:r>
              <a:rPr lang="en-US" sz="2400" b="1" smtClean="0"/>
              <a:t>2/3rds are Home births</a:t>
            </a:r>
          </a:p>
          <a:p>
            <a:pPr lvl="1" eaLnBrk="1" hangingPunct="1"/>
            <a:r>
              <a:rPr lang="en-US" sz="2400" b="1" smtClean="0"/>
              <a:t>1/3</a:t>
            </a:r>
            <a:r>
              <a:rPr lang="en-US" sz="2400" b="1" baseline="30000" smtClean="0"/>
              <a:t>rd</a:t>
            </a:r>
            <a:r>
              <a:rPr lang="en-US" sz="2400" b="1" smtClean="0"/>
              <a:t> occur in birthing centers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p:txBody>
          <a:bodyPr/>
          <a:lstStyle/>
          <a:p>
            <a:pPr eaLnBrk="1" hangingPunct="1"/>
            <a:r>
              <a:rPr lang="en-US" b="1" smtClean="0"/>
              <a:t>The Epigenetic Framework</a:t>
            </a:r>
            <a:r>
              <a:rPr lang="en-US" smtClean="0"/>
              <a:t> </a:t>
            </a:r>
          </a:p>
        </p:txBody>
      </p:sp>
      <p:sp>
        <p:nvSpPr>
          <p:cNvPr id="11267" name="Rectangle 3"/>
          <p:cNvSpPr>
            <a:spLocks noGrp="1" noChangeArrowheads="1"/>
          </p:cNvSpPr>
          <p:nvPr>
            <p:ph type="subTitle" idx="1"/>
          </p:nvPr>
        </p:nvSpPr>
        <p:spPr/>
        <p:txBody>
          <a:bodyPr/>
          <a:lstStyle/>
          <a:p>
            <a:pPr algn="l" eaLnBrk="1" hangingPunct="1"/>
            <a:r>
              <a:rPr lang="en-US" b="1" smtClean="0"/>
              <a:t>The interplay between nature and nurture</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b="1" smtClean="0"/>
              <a:t>Stages of Delivery</a:t>
            </a:r>
          </a:p>
        </p:txBody>
      </p:sp>
      <p:sp>
        <p:nvSpPr>
          <p:cNvPr id="43011" name="Rectangle 3"/>
          <p:cNvSpPr>
            <a:spLocks noGrp="1" noChangeArrowheads="1"/>
          </p:cNvSpPr>
          <p:nvPr>
            <p:ph type="body" idx="1"/>
          </p:nvPr>
        </p:nvSpPr>
        <p:spPr/>
        <p:txBody>
          <a:bodyPr/>
          <a:lstStyle/>
          <a:p>
            <a:pPr eaLnBrk="1" hangingPunct="1">
              <a:lnSpc>
                <a:spcPct val="90000"/>
              </a:lnSpc>
            </a:pPr>
            <a:r>
              <a:rPr lang="en-US" b="1" smtClean="0"/>
              <a:t>First Stage</a:t>
            </a:r>
          </a:p>
          <a:p>
            <a:pPr lvl="1" eaLnBrk="1" hangingPunct="1">
              <a:lnSpc>
                <a:spcPct val="90000"/>
              </a:lnSpc>
            </a:pPr>
            <a:r>
              <a:rPr lang="en-US" b="1" smtClean="0"/>
              <a:t>Longest Stage</a:t>
            </a:r>
          </a:p>
          <a:p>
            <a:pPr lvl="1" eaLnBrk="1" hangingPunct="1">
              <a:lnSpc>
                <a:spcPct val="90000"/>
              </a:lnSpc>
            </a:pPr>
            <a:r>
              <a:rPr lang="en-US" b="1" smtClean="0"/>
              <a:t>Uterus contracts </a:t>
            </a:r>
          </a:p>
          <a:p>
            <a:pPr lvl="1" eaLnBrk="1" hangingPunct="1">
              <a:lnSpc>
                <a:spcPct val="90000"/>
              </a:lnSpc>
            </a:pPr>
            <a:r>
              <a:rPr lang="en-US" b="1" smtClean="0"/>
              <a:t>Cervix dilates </a:t>
            </a:r>
          </a:p>
          <a:p>
            <a:pPr lvl="1" eaLnBrk="1" hangingPunct="1">
              <a:lnSpc>
                <a:spcPct val="90000"/>
              </a:lnSpc>
            </a:pPr>
            <a:r>
              <a:rPr lang="en-US" b="1" smtClean="0"/>
              <a:t>Discharge of blood or amniotic fluid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b="1" smtClean="0"/>
              <a:t>Stage of Delivery</a:t>
            </a:r>
          </a:p>
        </p:txBody>
      </p:sp>
      <p:sp>
        <p:nvSpPr>
          <p:cNvPr id="44035" name="Rectangle 3"/>
          <p:cNvSpPr>
            <a:spLocks noGrp="1" noChangeArrowheads="1"/>
          </p:cNvSpPr>
          <p:nvPr>
            <p:ph type="body" idx="1"/>
          </p:nvPr>
        </p:nvSpPr>
        <p:spPr/>
        <p:txBody>
          <a:bodyPr/>
          <a:lstStyle/>
          <a:p>
            <a:pPr eaLnBrk="1" hangingPunct="1">
              <a:lnSpc>
                <a:spcPct val="90000"/>
              </a:lnSpc>
            </a:pPr>
            <a:r>
              <a:rPr lang="en-US" b="1" smtClean="0"/>
              <a:t>Second Stage</a:t>
            </a:r>
          </a:p>
          <a:p>
            <a:pPr lvl="1" eaLnBrk="1" hangingPunct="1">
              <a:lnSpc>
                <a:spcPct val="90000"/>
              </a:lnSpc>
            </a:pPr>
            <a:r>
              <a:rPr lang="en-US" b="1" smtClean="0"/>
              <a:t>Baby through birth canal</a:t>
            </a:r>
          </a:p>
          <a:p>
            <a:pPr lvl="1" eaLnBrk="1" hangingPunct="1">
              <a:lnSpc>
                <a:spcPct val="90000"/>
              </a:lnSpc>
            </a:pPr>
            <a:r>
              <a:rPr lang="en-US" b="1" smtClean="0"/>
              <a:t>10-40 minutes</a:t>
            </a:r>
          </a:p>
          <a:p>
            <a:pPr lvl="1" eaLnBrk="1" hangingPunct="1">
              <a:lnSpc>
                <a:spcPct val="90000"/>
              </a:lnSpc>
            </a:pPr>
            <a:r>
              <a:rPr lang="en-US" b="1" smtClean="0"/>
              <a:t>Head normally delivered first</a:t>
            </a:r>
          </a:p>
          <a:p>
            <a:pPr lvl="1" eaLnBrk="1" hangingPunct="1">
              <a:lnSpc>
                <a:spcPct val="90000"/>
              </a:lnSpc>
            </a:pPr>
            <a:r>
              <a:rPr lang="en-US" b="1" smtClean="0"/>
              <a:t>Mother pushes and relaxes </a:t>
            </a:r>
          </a:p>
          <a:p>
            <a:pPr lvl="1" eaLnBrk="1" hangingPunct="1">
              <a:lnSpc>
                <a:spcPct val="90000"/>
              </a:lnSpc>
            </a:pPr>
            <a:r>
              <a:rPr lang="en-US" b="1" smtClean="0"/>
              <a:t>Episiotomy</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b="1" smtClean="0"/>
              <a:t>Stages of Delivery</a:t>
            </a:r>
          </a:p>
        </p:txBody>
      </p:sp>
      <p:sp>
        <p:nvSpPr>
          <p:cNvPr id="45059" name="Rectangle 3"/>
          <p:cNvSpPr>
            <a:spLocks noGrp="1" noChangeArrowheads="1"/>
          </p:cNvSpPr>
          <p:nvPr>
            <p:ph type="body" idx="1"/>
          </p:nvPr>
        </p:nvSpPr>
        <p:spPr/>
        <p:txBody>
          <a:bodyPr/>
          <a:lstStyle/>
          <a:p>
            <a:pPr eaLnBrk="1" hangingPunct="1"/>
            <a:r>
              <a:rPr lang="en-US" b="1" smtClean="0"/>
              <a:t>Third Stage</a:t>
            </a:r>
          </a:p>
          <a:p>
            <a:pPr lvl="1" eaLnBrk="1" hangingPunct="1"/>
            <a:r>
              <a:rPr lang="en-US" b="1" smtClean="0"/>
              <a:t>Placenta or afterbirth is delivered</a:t>
            </a:r>
          </a:p>
          <a:p>
            <a:pPr lvl="1" eaLnBrk="1" hangingPunct="1"/>
            <a:r>
              <a:rPr lang="en-US" b="1" smtClean="0"/>
              <a:t>Episiotomy sutured</a:t>
            </a:r>
          </a:p>
          <a:p>
            <a:pPr lvl="1" eaLnBrk="1" hangingPunct="1"/>
            <a:r>
              <a:rPr lang="en-US" b="1" smtClean="0"/>
              <a:t>Relatively painless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b="1" smtClean="0"/>
              <a:t>Assessing the Newborn</a:t>
            </a:r>
          </a:p>
        </p:txBody>
      </p:sp>
      <p:sp>
        <p:nvSpPr>
          <p:cNvPr id="46083" name="Rectangle 3"/>
          <p:cNvSpPr>
            <a:spLocks noGrp="1" noChangeArrowheads="1"/>
          </p:cNvSpPr>
          <p:nvPr>
            <p:ph idx="1"/>
          </p:nvPr>
        </p:nvSpPr>
        <p:spPr/>
        <p:txBody>
          <a:bodyPr/>
          <a:lstStyle/>
          <a:p>
            <a:pPr eaLnBrk="1" hangingPunct="1">
              <a:lnSpc>
                <a:spcPct val="90000"/>
              </a:lnSpc>
            </a:pPr>
            <a:r>
              <a:rPr lang="en-US" sz="2400" b="1" smtClean="0"/>
              <a:t>The APGAR</a:t>
            </a:r>
          </a:p>
          <a:p>
            <a:pPr lvl="1" eaLnBrk="1" hangingPunct="1">
              <a:lnSpc>
                <a:spcPct val="90000"/>
              </a:lnSpc>
            </a:pPr>
            <a:r>
              <a:rPr lang="en-US" sz="2400" b="1" smtClean="0"/>
              <a:t>Heart rate, respiration, muscle tone, reflex response, and color</a:t>
            </a:r>
          </a:p>
          <a:p>
            <a:pPr lvl="1" eaLnBrk="1" hangingPunct="1">
              <a:lnSpc>
                <a:spcPct val="90000"/>
              </a:lnSpc>
            </a:pPr>
            <a:r>
              <a:rPr lang="en-US" sz="2400" b="1" smtClean="0"/>
              <a:t>Score 0-2 on each</a:t>
            </a:r>
          </a:p>
          <a:p>
            <a:pPr lvl="1" eaLnBrk="1" hangingPunct="1">
              <a:lnSpc>
                <a:spcPct val="90000"/>
              </a:lnSpc>
            </a:pPr>
            <a:r>
              <a:rPr lang="en-US" sz="2400" b="1" smtClean="0"/>
              <a:t>(&lt;5 cause for concern)</a:t>
            </a:r>
          </a:p>
          <a:p>
            <a:pPr lvl="1" eaLnBrk="1" hangingPunct="1">
              <a:lnSpc>
                <a:spcPct val="90000"/>
              </a:lnSpc>
              <a:buFont typeface="Wingdings" pitchFamily="2" charset="2"/>
              <a:buNone/>
            </a:pPr>
            <a:endParaRPr lang="en-US" sz="2400" b="1"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b="1" smtClean="0"/>
              <a:t>The Neonatal Behavioral Assessment Scale</a:t>
            </a:r>
          </a:p>
        </p:txBody>
      </p:sp>
      <p:sp>
        <p:nvSpPr>
          <p:cNvPr id="47107" name="Rectangle 3"/>
          <p:cNvSpPr>
            <a:spLocks noGrp="1" noChangeArrowheads="1"/>
          </p:cNvSpPr>
          <p:nvPr>
            <p:ph type="body" idx="1"/>
          </p:nvPr>
        </p:nvSpPr>
        <p:spPr/>
        <p:txBody>
          <a:bodyPr/>
          <a:lstStyle/>
          <a:p>
            <a:pPr eaLnBrk="1" hangingPunct="1">
              <a:buFont typeface="Wingdings" pitchFamily="2" charset="2"/>
              <a:buNone/>
            </a:pPr>
            <a:r>
              <a:rPr lang="en-US" b="1" smtClean="0"/>
              <a:t>Tests neurological condition/behavior in four areas:</a:t>
            </a:r>
          </a:p>
          <a:p>
            <a:pPr lvl="1" eaLnBrk="1" hangingPunct="1"/>
            <a:r>
              <a:rPr lang="en-US" b="1" smtClean="0"/>
              <a:t>Motor development </a:t>
            </a:r>
          </a:p>
          <a:p>
            <a:pPr lvl="1" eaLnBrk="1" hangingPunct="1"/>
            <a:r>
              <a:rPr lang="en-US" b="1" smtClean="0"/>
              <a:t>Interactive behavior </a:t>
            </a:r>
          </a:p>
          <a:p>
            <a:pPr lvl="1" eaLnBrk="1" hangingPunct="1"/>
            <a:r>
              <a:rPr lang="en-US" b="1" smtClean="0"/>
              <a:t>Response to stress </a:t>
            </a:r>
          </a:p>
          <a:p>
            <a:pPr lvl="1" eaLnBrk="1" hangingPunct="1"/>
            <a:r>
              <a:rPr lang="en-US" b="1" smtClean="0"/>
              <a:t>Physiological control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smtClean="0"/>
              <a:t>Many Factors</a:t>
            </a:r>
          </a:p>
        </p:txBody>
      </p:sp>
      <p:sp>
        <p:nvSpPr>
          <p:cNvPr id="12291" name="Rectangle 3"/>
          <p:cNvSpPr>
            <a:spLocks noGrp="1" noChangeArrowheads="1"/>
          </p:cNvSpPr>
          <p:nvPr>
            <p:ph type="body" idx="1"/>
          </p:nvPr>
        </p:nvSpPr>
        <p:spPr/>
        <p:txBody>
          <a:bodyPr/>
          <a:lstStyle/>
          <a:p>
            <a:pPr eaLnBrk="1" hangingPunct="1"/>
            <a:r>
              <a:rPr lang="en-US" b="1" smtClean="0"/>
              <a:t>Polygenic</a:t>
            </a:r>
          </a:p>
          <a:p>
            <a:pPr eaLnBrk="1" hangingPunct="1"/>
            <a:r>
              <a:rPr lang="en-US" b="1" smtClean="0"/>
              <a:t>Multifactorial or complex</a:t>
            </a:r>
          </a:p>
          <a:p>
            <a:pPr eaLnBrk="1" hangingPunct="1"/>
            <a:r>
              <a:rPr lang="en-US" b="1" smtClean="0"/>
              <a:t>Examples:  Diabetes, heart disease</a:t>
            </a:r>
          </a:p>
          <a:p>
            <a:pPr eaLnBrk="1" hangingPunct="1"/>
            <a:endParaRPr lang="en-US" b="1"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b="1" smtClean="0"/>
              <a:t>Chromosomes and Genes</a:t>
            </a:r>
          </a:p>
        </p:txBody>
      </p:sp>
      <p:sp>
        <p:nvSpPr>
          <p:cNvPr id="13315" name="Rectangle 3"/>
          <p:cNvSpPr>
            <a:spLocks noGrp="1" noChangeArrowheads="1"/>
          </p:cNvSpPr>
          <p:nvPr>
            <p:ph sz="half" idx="1"/>
          </p:nvPr>
        </p:nvSpPr>
        <p:spPr/>
        <p:txBody>
          <a:bodyPr/>
          <a:lstStyle/>
          <a:p>
            <a:pPr eaLnBrk="1" hangingPunct="1">
              <a:lnSpc>
                <a:spcPct val="90000"/>
              </a:lnSpc>
            </a:pPr>
            <a:r>
              <a:rPr lang="en-US" b="1" smtClean="0"/>
              <a:t>Chromosomes</a:t>
            </a:r>
          </a:p>
          <a:p>
            <a:pPr eaLnBrk="1" hangingPunct="1">
              <a:lnSpc>
                <a:spcPct val="90000"/>
              </a:lnSpc>
            </a:pPr>
            <a:r>
              <a:rPr lang="en-US" b="1" smtClean="0"/>
              <a:t>Humans 46 </a:t>
            </a:r>
          </a:p>
          <a:p>
            <a:pPr eaLnBrk="1" hangingPunct="1">
              <a:lnSpc>
                <a:spcPct val="90000"/>
              </a:lnSpc>
            </a:pPr>
            <a:r>
              <a:rPr lang="en-US" b="1" smtClean="0"/>
              <a:t>Genes</a:t>
            </a:r>
          </a:p>
          <a:p>
            <a:pPr eaLnBrk="1" hangingPunct="1">
              <a:lnSpc>
                <a:spcPct val="90000"/>
              </a:lnSpc>
            </a:pPr>
            <a:r>
              <a:rPr lang="en-US" b="1" smtClean="0"/>
              <a:t>30,000 in humans</a:t>
            </a:r>
          </a:p>
          <a:p>
            <a:pPr eaLnBrk="1" hangingPunct="1">
              <a:lnSpc>
                <a:spcPct val="90000"/>
              </a:lnSpc>
            </a:pPr>
            <a:r>
              <a:rPr lang="en-US" b="1" smtClean="0"/>
              <a:t>The Human Genome Project</a:t>
            </a:r>
          </a:p>
          <a:p>
            <a:pPr lvl="1" eaLnBrk="1" hangingPunct="1">
              <a:lnSpc>
                <a:spcPct val="90000"/>
              </a:lnSpc>
            </a:pPr>
            <a:r>
              <a:rPr lang="en-US" b="1" smtClean="0"/>
              <a:t>Ethical considerations</a:t>
            </a:r>
          </a:p>
        </p:txBody>
      </p:sp>
      <p:pic>
        <p:nvPicPr>
          <p:cNvPr id="13316" name="Content Placeholder 5" descr="HumanChromosomesChromomycinA3.jpg"/>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45088" y="2233613"/>
            <a:ext cx="3810000" cy="36830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b="1" smtClean="0"/>
              <a:t>Conception</a:t>
            </a:r>
          </a:p>
        </p:txBody>
      </p:sp>
      <p:pic>
        <p:nvPicPr>
          <p:cNvPr id="14339" name="Content Placeholder 4" descr="240px-Scheme_female_reproductive_system-en_svg.pn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514600" y="2209800"/>
            <a:ext cx="3429000" cy="3186113"/>
          </a:xfr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b="1" smtClean="0"/>
              <a:t>Gametes</a:t>
            </a:r>
          </a:p>
        </p:txBody>
      </p:sp>
      <p:sp>
        <p:nvSpPr>
          <p:cNvPr id="1028"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Reproductive cells</a:t>
            </a:r>
          </a:p>
          <a:p>
            <a:pPr lvl="1" eaLnBrk="1" hangingPunct="1"/>
            <a:r>
              <a:rPr lang="en-US" sz="2400" b="1" smtClean="0"/>
              <a:t>Sperm</a:t>
            </a:r>
          </a:p>
          <a:p>
            <a:pPr lvl="1" eaLnBrk="1" hangingPunct="1"/>
            <a:r>
              <a:rPr lang="en-US" sz="2400" b="1" smtClean="0"/>
              <a:t>ova</a:t>
            </a:r>
          </a:p>
          <a:p>
            <a:pPr eaLnBrk="1" hangingPunct="1"/>
            <a:r>
              <a:rPr lang="en-US" sz="2800" b="1" smtClean="0"/>
              <a:t>23 chromosomes</a:t>
            </a:r>
          </a:p>
          <a:p>
            <a:pPr eaLnBrk="1" hangingPunct="1"/>
            <a:r>
              <a:rPr lang="en-US" sz="2800" b="1" smtClean="0"/>
              <a:t>Spermatogenesis</a:t>
            </a:r>
          </a:p>
          <a:p>
            <a:pPr eaLnBrk="1" hangingPunct="1"/>
            <a:r>
              <a:rPr lang="en-US" sz="2800" b="1" smtClean="0"/>
              <a:t>Oogenesis</a:t>
            </a:r>
          </a:p>
          <a:p>
            <a:pPr eaLnBrk="1" hangingPunct="1"/>
            <a:endParaRPr lang="en-US" sz="2800" b="1" smtClean="0"/>
          </a:p>
        </p:txBody>
      </p:sp>
      <p:graphicFrame>
        <p:nvGraphicFramePr>
          <p:cNvPr id="1026" name="Object 4"/>
          <p:cNvGraphicFramePr>
            <a:graphicFrameLocks noChangeAspect="1"/>
          </p:cNvGraphicFramePr>
          <p:nvPr>
            <p:ph sz="half" idx="2"/>
          </p:nvPr>
        </p:nvGraphicFramePr>
        <p:xfrm>
          <a:off x="5141913" y="2554288"/>
          <a:ext cx="3813175" cy="3041650"/>
        </p:xfrm>
        <a:graphic>
          <a:graphicData uri="http://schemas.openxmlformats.org/presentationml/2006/ole">
            <mc:AlternateContent xmlns:mc="http://schemas.openxmlformats.org/markup-compatibility/2006">
              <mc:Choice xmlns:v="urn:schemas-microsoft-com:vml" Requires="v">
                <p:oleObj spid="_x0000_s1029" name="Photo Editor Photo" r:id="rId4" imgW="3161905" imgH="2324424" progId="MSPhotoEd.3">
                  <p:embed/>
                </p:oleObj>
              </mc:Choice>
              <mc:Fallback>
                <p:oleObj name="Photo Editor Photo" r:id="rId4" imgW="3161905" imgH="2324424" progId="MSPhotoEd.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1913" y="2554288"/>
                        <a:ext cx="3813175" cy="304165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smtClean="0"/>
              <a:t>The Zygote</a:t>
            </a:r>
          </a:p>
        </p:txBody>
      </p:sp>
      <p:sp>
        <p:nvSpPr>
          <p:cNvPr id="15363" name="Rectangle 3"/>
          <p:cNvSpPr>
            <a:spLocks noGrp="1" noChangeArrowheads="1"/>
          </p:cNvSpPr>
          <p:nvPr>
            <p:ph type="body" idx="1"/>
          </p:nvPr>
        </p:nvSpPr>
        <p:spPr/>
        <p:txBody>
          <a:bodyPr/>
          <a:lstStyle/>
          <a:p>
            <a:pPr eaLnBrk="1" hangingPunct="1"/>
            <a:r>
              <a:rPr lang="en-US" b="1" smtClean="0"/>
              <a:t>Fertilized egg</a:t>
            </a:r>
          </a:p>
          <a:p>
            <a:pPr eaLnBrk="1" hangingPunct="1"/>
            <a:r>
              <a:rPr lang="en-US" b="1" smtClean="0"/>
              <a:t>Fertilization in fallopian tube</a:t>
            </a:r>
          </a:p>
          <a:p>
            <a:pPr eaLnBrk="1" hangingPunct="1"/>
            <a:r>
              <a:rPr lang="en-US" b="1" smtClean="0"/>
              <a:t>Meoisis: Genetic material combines</a:t>
            </a:r>
          </a:p>
          <a:p>
            <a:pPr eaLnBrk="1" hangingPunct="1"/>
            <a:r>
              <a:rPr lang="en-US" b="1" smtClean="0"/>
              <a:t>Doubling then differentiation</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3167</TotalTime>
  <Words>4344</Words>
  <Application>Microsoft Office PowerPoint</Application>
  <PresentationFormat>On-screen Show (4:3)</PresentationFormat>
  <Paragraphs>469</Paragraphs>
  <Slides>44</Slides>
  <Notes>44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0" baseType="lpstr">
      <vt:lpstr>Tahoma</vt:lpstr>
      <vt:lpstr>Arial</vt:lpstr>
      <vt:lpstr>Wingdings</vt:lpstr>
      <vt:lpstr>Times New Roman</vt:lpstr>
      <vt:lpstr>Blends</vt:lpstr>
      <vt:lpstr>Microsoft Photo Editor 3.0 Photo</vt:lpstr>
      <vt:lpstr>Beginnings</vt:lpstr>
      <vt:lpstr>Heredity and environment</vt:lpstr>
      <vt:lpstr>What makes us who we are?</vt:lpstr>
      <vt:lpstr>The Epigenetic Framework </vt:lpstr>
      <vt:lpstr>Many Factors</vt:lpstr>
      <vt:lpstr>Chromosomes and Genes</vt:lpstr>
      <vt:lpstr>Conception</vt:lpstr>
      <vt:lpstr>Gametes</vt:lpstr>
      <vt:lpstr>The Zygote</vt:lpstr>
      <vt:lpstr>Determining the Sex of the Child</vt:lpstr>
      <vt:lpstr>Monozygotic and Dizygotic Twins</vt:lpstr>
      <vt:lpstr>Degrees of Separation and Types of Twin Variations (Kevin Dufendach)</vt:lpstr>
      <vt:lpstr>Genotype and Phenotype</vt:lpstr>
      <vt:lpstr>What Determines the Expression of Genes?</vt:lpstr>
      <vt:lpstr>Chromosomal Abnormalities</vt:lpstr>
      <vt:lpstr>Trisomy 21</vt:lpstr>
      <vt:lpstr>Sex Linked Chromosomal Abnormalities</vt:lpstr>
      <vt:lpstr>Turner’s Syndrome</vt:lpstr>
      <vt:lpstr>Genetic Disorders</vt:lpstr>
      <vt:lpstr>Prenatal Development</vt:lpstr>
      <vt:lpstr>The Germinal Period</vt:lpstr>
      <vt:lpstr>The Embryonic Period</vt:lpstr>
      <vt:lpstr>The Fetal Period</vt:lpstr>
      <vt:lpstr>Teratology</vt:lpstr>
      <vt:lpstr>Risks During Prenatal Development</vt:lpstr>
      <vt:lpstr>Critical Periods of Development</vt:lpstr>
      <vt:lpstr>Alcohol</vt:lpstr>
      <vt:lpstr>Fetal Alcohol Spectrum Disorder</vt:lpstr>
      <vt:lpstr>Fetal Alcohol Spectrum Disorders</vt:lpstr>
      <vt:lpstr>Tobacco Use</vt:lpstr>
      <vt:lpstr>Other Teratogens</vt:lpstr>
      <vt:lpstr>Pregnancy and Childbirth</vt:lpstr>
      <vt:lpstr>Minor Complications of Pregnancy</vt:lpstr>
      <vt:lpstr>Major Complications</vt:lpstr>
      <vt:lpstr>Problems of Newborn</vt:lpstr>
      <vt:lpstr>Childbirth</vt:lpstr>
      <vt:lpstr>Dick-Read Method</vt:lpstr>
      <vt:lpstr>The Lamaze Method</vt:lpstr>
      <vt:lpstr>Other Methods</vt:lpstr>
      <vt:lpstr>Stages of Delivery</vt:lpstr>
      <vt:lpstr>Stage of Delivery</vt:lpstr>
      <vt:lpstr>Stages of Delivery</vt:lpstr>
      <vt:lpstr>Assessing the Newborn</vt:lpstr>
      <vt:lpstr>The Neonatal Behavioral Assessment Scale</vt:lpstr>
    </vt:vector>
  </TitlesOfParts>
  <Company>Tarrant County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Heredity and the Environment</dc:title>
  <dc:creator>LAURA.OVERSTREET</dc:creator>
  <cp:lastModifiedBy>Shireen</cp:lastModifiedBy>
  <cp:revision>77</cp:revision>
  <cp:lastPrinted>1601-01-01T00:00:00Z</cp:lastPrinted>
  <dcterms:created xsi:type="dcterms:W3CDTF">2004-02-02T15:10:38Z</dcterms:created>
  <dcterms:modified xsi:type="dcterms:W3CDTF">2012-11-03T19:43:47Z</dcterms:modified>
</cp:coreProperties>
</file>