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Lst>
  <p:notesMasterIdLst>
    <p:notesMasterId r:id="rId39"/>
  </p:notesMasterIdLst>
  <p:sldIdLst>
    <p:sldId id="270" r:id="rId2"/>
    <p:sldId id="256" r:id="rId3"/>
    <p:sldId id="261" r:id="rId4"/>
    <p:sldId id="257" r:id="rId5"/>
    <p:sldId id="262" r:id="rId6"/>
    <p:sldId id="263" r:id="rId7"/>
    <p:sldId id="258" r:id="rId8"/>
    <p:sldId id="259" r:id="rId9"/>
    <p:sldId id="260" r:id="rId10"/>
    <p:sldId id="264" r:id="rId11"/>
    <p:sldId id="271" r:id="rId12"/>
    <p:sldId id="272" r:id="rId13"/>
    <p:sldId id="298" r:id="rId14"/>
    <p:sldId id="293" r:id="rId15"/>
    <p:sldId id="294" r:id="rId16"/>
    <p:sldId id="295" r:id="rId17"/>
    <p:sldId id="296" r:id="rId18"/>
    <p:sldId id="297" r:id="rId19"/>
    <p:sldId id="273" r:id="rId20"/>
    <p:sldId id="274" r:id="rId21"/>
    <p:sldId id="275" r:id="rId22"/>
    <p:sldId id="280" r:id="rId23"/>
    <p:sldId id="276" r:id="rId24"/>
    <p:sldId id="277" r:id="rId25"/>
    <p:sldId id="278" r:id="rId26"/>
    <p:sldId id="290" r:id="rId27"/>
    <p:sldId id="281" r:id="rId28"/>
    <p:sldId id="282" r:id="rId29"/>
    <p:sldId id="284" r:id="rId30"/>
    <p:sldId id="285" r:id="rId31"/>
    <p:sldId id="302" r:id="rId32"/>
    <p:sldId id="286" r:id="rId33"/>
    <p:sldId id="287" r:id="rId34"/>
    <p:sldId id="288" r:id="rId35"/>
    <p:sldId id="301" r:id="rId36"/>
    <p:sldId id="299" r:id="rId37"/>
    <p:sldId id="300" r:id="rId38"/>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Tahoma" pitchFamily="34" charset="0"/>
        <a:ea typeface="+mn-ea"/>
        <a:cs typeface="+mn-cs"/>
      </a:defRPr>
    </a:lvl1pPr>
    <a:lvl2pPr marL="457200" algn="l" rtl="0" eaLnBrk="0" fontAlgn="base" hangingPunct="0">
      <a:spcBef>
        <a:spcPct val="0"/>
      </a:spcBef>
      <a:spcAft>
        <a:spcPct val="0"/>
      </a:spcAft>
      <a:defRPr kern="1200">
        <a:solidFill>
          <a:schemeClr val="tx1"/>
        </a:solidFill>
        <a:latin typeface="Tahoma" pitchFamily="34" charset="0"/>
        <a:ea typeface="+mn-ea"/>
        <a:cs typeface="+mn-cs"/>
      </a:defRPr>
    </a:lvl2pPr>
    <a:lvl3pPr marL="914400" algn="l" rtl="0" eaLnBrk="0" fontAlgn="base" hangingPunct="0">
      <a:spcBef>
        <a:spcPct val="0"/>
      </a:spcBef>
      <a:spcAft>
        <a:spcPct val="0"/>
      </a:spcAft>
      <a:defRPr kern="1200">
        <a:solidFill>
          <a:schemeClr val="tx1"/>
        </a:solidFill>
        <a:latin typeface="Tahoma" pitchFamily="34" charset="0"/>
        <a:ea typeface="+mn-ea"/>
        <a:cs typeface="+mn-cs"/>
      </a:defRPr>
    </a:lvl3pPr>
    <a:lvl4pPr marL="1371600" algn="l" rtl="0" eaLnBrk="0" fontAlgn="base" hangingPunct="0">
      <a:spcBef>
        <a:spcPct val="0"/>
      </a:spcBef>
      <a:spcAft>
        <a:spcPct val="0"/>
      </a:spcAft>
      <a:defRPr kern="1200">
        <a:solidFill>
          <a:schemeClr val="tx1"/>
        </a:solidFill>
        <a:latin typeface="Tahoma" pitchFamily="34" charset="0"/>
        <a:ea typeface="+mn-ea"/>
        <a:cs typeface="+mn-cs"/>
      </a:defRPr>
    </a:lvl4pPr>
    <a:lvl5pPr marL="1828800" algn="l" rtl="0" eaLnBrk="0" fontAlgn="base" hangingPunct="0">
      <a:spcBef>
        <a:spcPct val="0"/>
      </a:spcBef>
      <a:spcAft>
        <a:spcPct val="0"/>
      </a:spcAft>
      <a:defRPr kern="1200">
        <a:solidFill>
          <a:schemeClr val="tx1"/>
        </a:solidFill>
        <a:latin typeface="Tahoma" pitchFamily="34" charset="0"/>
        <a:ea typeface="+mn-ea"/>
        <a:cs typeface="+mn-cs"/>
      </a:defRPr>
    </a:lvl5pPr>
    <a:lvl6pPr marL="2286000" algn="l" defTabSz="914400" rtl="0" eaLnBrk="1" latinLnBrk="0" hangingPunct="1">
      <a:defRPr kern="1200">
        <a:solidFill>
          <a:schemeClr val="tx1"/>
        </a:solidFill>
        <a:latin typeface="Tahoma" pitchFamily="34" charset="0"/>
        <a:ea typeface="+mn-ea"/>
        <a:cs typeface="+mn-cs"/>
      </a:defRPr>
    </a:lvl6pPr>
    <a:lvl7pPr marL="2743200" algn="l" defTabSz="914400" rtl="0" eaLnBrk="1" latinLnBrk="0" hangingPunct="1">
      <a:defRPr kern="1200">
        <a:solidFill>
          <a:schemeClr val="tx1"/>
        </a:solidFill>
        <a:latin typeface="Tahoma" pitchFamily="34" charset="0"/>
        <a:ea typeface="+mn-ea"/>
        <a:cs typeface="+mn-cs"/>
      </a:defRPr>
    </a:lvl7pPr>
    <a:lvl8pPr marL="3200400" algn="l" defTabSz="914400" rtl="0" eaLnBrk="1" latinLnBrk="0" hangingPunct="1">
      <a:defRPr kern="1200">
        <a:solidFill>
          <a:schemeClr val="tx1"/>
        </a:solidFill>
        <a:latin typeface="Tahoma" pitchFamily="34" charset="0"/>
        <a:ea typeface="+mn-ea"/>
        <a:cs typeface="+mn-cs"/>
      </a:defRPr>
    </a:lvl8pPr>
    <a:lvl9pPr marL="3657600" algn="l" defTabSz="914400" rtl="0" eaLnBrk="1" latinLnBrk="0" hangingPunct="1">
      <a:defRPr kern="1200">
        <a:solidFill>
          <a:schemeClr val="tx1"/>
        </a:solidFill>
        <a:latin typeface="Tahom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66"/>
    <a:srgbClr val="FFFFFF"/>
    <a:srgbClr val="CCCC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65333" autoAdjust="0"/>
  </p:normalViewPr>
  <p:slideViewPr>
    <p:cSldViewPr>
      <p:cViewPr>
        <p:scale>
          <a:sx n="52" d="100"/>
          <a:sy n="52" d="100"/>
        </p:scale>
        <p:origin x="-1896" y="-72"/>
      </p:cViewPr>
      <p:guideLst>
        <p:guide orient="horz" pos="2160"/>
        <p:guide pos="2880"/>
      </p:guideLst>
    </p:cSldViewPr>
  </p:slideViewPr>
  <p:outlineViewPr>
    <p:cViewPr>
      <p:scale>
        <a:sx n="33" d="100"/>
        <a:sy n="33" d="100"/>
      </p:scale>
      <p:origin x="0" y="2880"/>
    </p:cViewPr>
  </p:outlineViewPr>
  <p:notesTextViewPr>
    <p:cViewPr>
      <p:scale>
        <a:sx n="100" d="100"/>
        <a:sy n="100" d="100"/>
      </p:scale>
      <p:origin x="0" y="0"/>
    </p:cViewPr>
  </p:notesTextViewPr>
  <p:sorterViewPr>
    <p:cViewPr>
      <p:scale>
        <a:sx n="66" d="100"/>
        <a:sy n="66" d="100"/>
      </p:scale>
      <p:origin x="0" y="2022"/>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963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Times New Roman" pitchFamily="18" charset="0"/>
              </a:defRPr>
            </a:lvl1pPr>
          </a:lstStyle>
          <a:p>
            <a:pPr>
              <a:defRPr/>
            </a:pPr>
            <a:endParaRPr lang="en-US"/>
          </a:p>
        </p:txBody>
      </p:sp>
      <p:sp>
        <p:nvSpPr>
          <p:cNvPr id="6963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Times New Roman" pitchFamily="18" charset="0"/>
              </a:defRPr>
            </a:lvl1pPr>
          </a:lstStyle>
          <a:p>
            <a:pPr>
              <a:defRPr/>
            </a:pPr>
            <a:endParaRPr lang="en-US"/>
          </a:p>
        </p:txBody>
      </p:sp>
      <p:sp>
        <p:nvSpPr>
          <p:cNvPr id="40964"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963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963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Times New Roman" pitchFamily="18" charset="0"/>
              </a:defRPr>
            </a:lvl1pPr>
          </a:lstStyle>
          <a:p>
            <a:pPr>
              <a:defRPr/>
            </a:pPr>
            <a:endParaRPr lang="en-US"/>
          </a:p>
        </p:txBody>
      </p:sp>
      <p:sp>
        <p:nvSpPr>
          <p:cNvPr id="6963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Times New Roman" pitchFamily="18" charset="0"/>
              </a:defRPr>
            </a:lvl1pPr>
          </a:lstStyle>
          <a:p>
            <a:pPr>
              <a:defRPr/>
            </a:pPr>
            <a:fld id="{BC123FB7-08AC-4E4C-9661-0DDE9FB88F4A}" type="slidenum">
              <a:rPr lang="en-US"/>
              <a:pPr>
                <a:defRPr/>
              </a:pPr>
              <a:t>‹#›</a:t>
            </a:fld>
            <a:endParaRPr lang="en-US"/>
          </a:p>
        </p:txBody>
      </p:sp>
    </p:spTree>
    <p:extLst>
      <p:ext uri="{BB962C8B-B14F-4D97-AF65-F5344CB8AC3E}">
        <p14:creationId xmlns:p14="http://schemas.microsoft.com/office/powerpoint/2010/main" val="279821733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a:ln/>
        </p:spPr>
      </p:sp>
      <p:sp>
        <p:nvSpPr>
          <p:cNvPr id="4198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Early childhood is sometimes referred to as the preschool years.  This is a period of the life span after infancy and before the child begins formal schooling.  This is typically from ages 3 to 5 or 2 to 6 years.</a:t>
            </a:r>
          </a:p>
        </p:txBody>
      </p:sp>
      <p:sp>
        <p:nvSpPr>
          <p:cNvPr id="4198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fld id="{5159AFF6-ECBF-4176-83DB-16D0E21F72A8}" type="slidenum">
              <a:rPr lang="en-US" smtClean="0">
                <a:latin typeface="Times New Roman" pitchFamily="18" charset="0"/>
              </a:rPr>
              <a:pPr/>
              <a:t>1</a:t>
            </a:fld>
            <a:endParaRPr lang="en-US" smtClean="0">
              <a:latin typeface="Times New Roman" pitchFamily="18"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a:ln/>
        </p:spPr>
      </p:sp>
      <p:sp>
        <p:nvSpPr>
          <p:cNvPr id="5120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Sexual development begins even before birth.  </a:t>
            </a:r>
          </a:p>
          <a:p>
            <a:endParaRPr lang="en-US" smtClean="0"/>
          </a:p>
          <a:p>
            <a:r>
              <a:rPr lang="en-US" smtClean="0"/>
              <a:t>Erections and vaginal lubrication are present before birth.  </a:t>
            </a:r>
          </a:p>
          <a:p>
            <a:endParaRPr lang="en-US" smtClean="0"/>
          </a:p>
          <a:p>
            <a:r>
              <a:rPr lang="en-US" smtClean="0"/>
              <a:t>In infancy, babies stimulate their genitals when they have sufficient motor skills.</a:t>
            </a:r>
          </a:p>
          <a:p>
            <a:endParaRPr lang="en-US" smtClean="0"/>
          </a:p>
          <a:p>
            <a:r>
              <a:rPr lang="en-US" smtClean="0"/>
              <a:t>Their curiosity about the genitals continues in early childhood.  Hopefully, this curiosity is met with a reasonable response rather than one that evokes shame or fear.</a:t>
            </a:r>
          </a:p>
        </p:txBody>
      </p:sp>
      <p:sp>
        <p:nvSpPr>
          <p:cNvPr id="5120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fld id="{CB75BEA2-DC43-4921-9FE3-4CDEC6D6A980}" type="slidenum">
              <a:rPr lang="en-US" smtClean="0">
                <a:latin typeface="Times New Roman" pitchFamily="18" charset="0"/>
              </a:rPr>
              <a:pPr/>
              <a:t>10</a:t>
            </a:fld>
            <a:endParaRPr lang="en-US" smtClean="0">
              <a:latin typeface="Times New Roman" pitchFamily="18"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a:ln/>
        </p:spPr>
      </p:sp>
      <p:sp>
        <p:nvSpPr>
          <p:cNvPr id="5222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Let’s continue our look at cognitive development.</a:t>
            </a:r>
          </a:p>
        </p:txBody>
      </p:sp>
      <p:sp>
        <p:nvSpPr>
          <p:cNvPr id="5222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fld id="{81CF089A-6341-4AF9-B784-DBA040EFB9FA}" type="slidenum">
              <a:rPr lang="en-US" smtClean="0">
                <a:latin typeface="Times New Roman" pitchFamily="18" charset="0"/>
              </a:rPr>
              <a:pPr/>
              <a:t>11</a:t>
            </a:fld>
            <a:endParaRPr lang="en-US" smtClean="0">
              <a:latin typeface="Times New Roman" pitchFamily="18"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fld id="{850CDA7C-FF9D-49AF-A4F5-D70FBDD52F67}" type="slidenum">
              <a:rPr lang="en-US" smtClean="0">
                <a:latin typeface="Times New Roman" pitchFamily="18" charset="0"/>
              </a:rPr>
              <a:pPr/>
              <a:t>12</a:t>
            </a:fld>
            <a:endParaRPr lang="en-US" smtClean="0">
              <a:latin typeface="Times New Roman" pitchFamily="18" charset="0"/>
            </a:endParaRPr>
          </a:p>
        </p:txBody>
      </p:sp>
      <p:sp>
        <p:nvSpPr>
          <p:cNvPr id="53251" name="Rectangle 2"/>
          <p:cNvSpPr>
            <a:spLocks noRot="1" noChangeArrowheads="1" noTextEdit="1"/>
          </p:cNvSpPr>
          <p:nvPr>
            <p:ph type="sldImg"/>
          </p:nvPr>
        </p:nvSpPr>
        <p:spPr>
          <a:ln/>
        </p:spPr>
      </p:sp>
      <p:sp>
        <p:nvSpPr>
          <p:cNvPr id="532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Here is a picture of Piaget.  Recall Piaget’s second stage of cognitive development: preoperational intelligence.</a:t>
            </a:r>
          </a:p>
          <a:p>
            <a:endParaRPr lang="en-US" smtClean="0"/>
          </a:p>
          <a:p>
            <a:r>
              <a:rPr lang="en-US" smtClean="0"/>
              <a:t>Early childhood is a time of learning to use thought to solve problems and learning to know and communicate about the world through the use of symbols, primarily language.</a:t>
            </a:r>
          </a:p>
          <a:p>
            <a:endParaRPr lang="en-US" smtClean="0"/>
          </a:p>
          <a:p>
            <a:r>
              <a:rPr lang="en-US" smtClean="0"/>
              <a:t>Now the child can think about what happened several days ago or image an event.   Watch closely and you may see a child surprised by being able to hear a song in their head.  “Wow!  I can hear a song and it’s playing in my head!”  </a:t>
            </a:r>
          </a:p>
          <a:p>
            <a:endParaRPr lang="en-US" smtClean="0"/>
          </a:p>
          <a:p>
            <a:r>
              <a:rPr lang="en-US" smtClean="0"/>
              <a:t>Being able to think about the world in this new way doesn’t mean that the child is logical about how the world works.  Preoperational thought is ‘prelogical’ or before logical.  Instead, there may be a tendency to believe that everyone sees the world through the child’s eyes.  I’ll give you an example.  One child came up to me at around Halloween (October) and said “I know why god put skin on people.”  “Oh, really?  Why?”  I responded.  The child proudly reported, “So they wouldn’t be scary to little kids!”</a:t>
            </a:r>
          </a:p>
          <a:p>
            <a:endParaRPr lang="en-US" smtClean="0"/>
          </a:p>
          <a:p>
            <a:r>
              <a:rPr lang="en-US" smtClean="0"/>
              <a:t>Robin Williams:  It’s not alive!!!!</a:t>
            </a:r>
          </a:p>
          <a:p>
            <a:endParaRPr lang="en-US" smtClean="0"/>
          </a:p>
          <a:p>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a:ln/>
        </p:spPr>
      </p:sp>
      <p:sp>
        <p:nvSpPr>
          <p:cNvPr id="5427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Here are some other aspects of preoperational thought.</a:t>
            </a:r>
          </a:p>
          <a:p>
            <a:endParaRPr lang="en-US" smtClean="0"/>
          </a:p>
          <a:p>
            <a:r>
              <a:rPr lang="en-US" smtClean="0"/>
              <a:t>Children love to play out roles at this age.  This type of play, called sociodramatic play, allows them to take on a role fully and think about how to speak and act as well as what kinds of props are needed to become the part.  </a:t>
            </a:r>
          </a:p>
        </p:txBody>
      </p:sp>
      <p:sp>
        <p:nvSpPr>
          <p:cNvPr id="5427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fld id="{19D5E1B7-F4E9-4F43-92D6-889B64F7515A}" type="slidenum">
              <a:rPr lang="en-US" smtClean="0">
                <a:latin typeface="Times New Roman" pitchFamily="18" charset="0"/>
              </a:rPr>
              <a:pPr/>
              <a:t>13</a:t>
            </a:fld>
            <a:endParaRPr lang="en-US" smtClean="0">
              <a:latin typeface="Times New Roman" pitchFamily="18"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a:ln/>
        </p:spPr>
      </p:sp>
      <p:sp>
        <p:nvSpPr>
          <p:cNvPr id="5529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Syncretism refers to thinking that if two events occur simultaneously, one must have caused the other.  Here is an image of a hospital.  A child whose mother brought a baby with her when she last left the hospital may think that a new visit to the same building will produce another child!</a:t>
            </a:r>
          </a:p>
        </p:txBody>
      </p:sp>
      <p:sp>
        <p:nvSpPr>
          <p:cNvPr id="5530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fld id="{FBC9A6CF-9304-4A8F-8276-FAA94BBF5162}" type="slidenum">
              <a:rPr lang="en-US" smtClean="0">
                <a:latin typeface="Times New Roman" pitchFamily="18" charset="0"/>
              </a:rPr>
              <a:pPr/>
              <a:t>14</a:t>
            </a:fld>
            <a:endParaRPr lang="en-US" smtClean="0">
              <a:latin typeface="Times New Roman" pitchFamily="18"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a:ln/>
        </p:spPr>
      </p:sp>
      <p:sp>
        <p:nvSpPr>
          <p:cNvPr id="5632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Egocentrism is one of Piaget’s early concepts that refers to how these children assume that everyone thinks the way that they do.  </a:t>
            </a:r>
          </a:p>
          <a:p>
            <a:endParaRPr lang="en-US" smtClean="0"/>
          </a:p>
          <a:p>
            <a:r>
              <a:rPr lang="en-US" smtClean="0"/>
              <a:t>Try reading to a child and they may ask, “Where am I in the story?”  They believe that they are at the center of activity.</a:t>
            </a:r>
          </a:p>
          <a:p>
            <a:endParaRPr lang="en-US" smtClean="0"/>
          </a:p>
          <a:p>
            <a:r>
              <a:rPr lang="en-US" smtClean="0"/>
              <a:t>Or you may head a child ask whether a character in a movie or cartoon loves them?  That’s an odd question, unless you’re a 3 year old!</a:t>
            </a:r>
          </a:p>
        </p:txBody>
      </p:sp>
      <p:sp>
        <p:nvSpPr>
          <p:cNvPr id="5632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fld id="{7D6BEDDD-1C7E-4D9A-AE56-620B97ACBB4D}" type="slidenum">
              <a:rPr lang="en-US" smtClean="0">
                <a:latin typeface="Times New Roman" pitchFamily="18" charset="0"/>
              </a:rPr>
              <a:pPr/>
              <a:t>15</a:t>
            </a:fld>
            <a:endParaRPr lang="en-US" smtClean="0">
              <a:latin typeface="Times New Roman" pitchFamily="18"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a:ln/>
        </p:spPr>
      </p:sp>
      <p:sp>
        <p:nvSpPr>
          <p:cNvPr id="5734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Animism is the thought that objects have lifelike qualities.  Be sure to watch the video clip in your lesson.  It’s an attempt to help young children distinguish between living and non-living objects.  </a:t>
            </a:r>
          </a:p>
        </p:txBody>
      </p:sp>
      <p:sp>
        <p:nvSpPr>
          <p:cNvPr id="5734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fld id="{BED3D03C-D3E6-4296-983A-D0C5EFEE5B9E}" type="slidenum">
              <a:rPr lang="en-US" smtClean="0">
                <a:latin typeface="Times New Roman" pitchFamily="18" charset="0"/>
              </a:rPr>
              <a:pPr/>
              <a:t>16</a:t>
            </a:fld>
            <a:endParaRPr lang="en-US" smtClean="0">
              <a:latin typeface="Times New Roman" pitchFamily="18"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a:ln/>
        </p:spPr>
      </p:sp>
      <p:sp>
        <p:nvSpPr>
          <p:cNvPr id="5837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Piaget challenged children’s ability to understand how to classify objects.  </a:t>
            </a:r>
          </a:p>
          <a:p>
            <a:endParaRPr lang="en-US" smtClean="0"/>
          </a:p>
          <a:p>
            <a:r>
              <a:rPr lang="en-US" smtClean="0"/>
              <a:t>For example, in this image showing numerous red buttons and a single green button, you have objects that can be classified in several ways.</a:t>
            </a:r>
          </a:p>
          <a:p>
            <a:endParaRPr lang="en-US" smtClean="0"/>
          </a:p>
          <a:p>
            <a:r>
              <a:rPr lang="en-US" smtClean="0"/>
              <a:t>If you ask a 3 year old, “What are there more of?  Red things, green things, or buttons?”  The child will probably respond, “Red things” not recognizing that all are buttons.</a:t>
            </a:r>
          </a:p>
        </p:txBody>
      </p:sp>
      <p:sp>
        <p:nvSpPr>
          <p:cNvPr id="5837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fld id="{8043DC59-51E2-4F33-A49E-6EF1574B30C0}" type="slidenum">
              <a:rPr lang="en-US" smtClean="0">
                <a:latin typeface="Times New Roman" pitchFamily="18" charset="0"/>
              </a:rPr>
              <a:pPr/>
              <a:t>17</a:t>
            </a:fld>
            <a:endParaRPr lang="en-US" smtClean="0">
              <a:latin typeface="Times New Roman" pitchFamily="18"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a:ln/>
        </p:spPr>
      </p:sp>
      <p:sp>
        <p:nvSpPr>
          <p:cNvPr id="5939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Piaget’s experiments on conservation of matter indicated that children have numerous misconceptions about matter.   </a:t>
            </a:r>
          </a:p>
          <a:p>
            <a:endParaRPr lang="en-US" smtClean="0"/>
          </a:p>
          <a:p>
            <a:r>
              <a:rPr lang="en-US" smtClean="0"/>
              <a:t>For example, if a container of water is poured into two differently shaped containers so that the water levels now vary, the child may think that the higher water level indicates more liquid.  Or a child may think that if one line moves further to the right, it is more or if one row of pennies is widely spaced apart, it has more.</a:t>
            </a:r>
          </a:p>
        </p:txBody>
      </p:sp>
      <p:sp>
        <p:nvSpPr>
          <p:cNvPr id="5939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fld id="{BAB113F2-B08E-43B2-9731-6C8403BDD5D3}" type="slidenum">
              <a:rPr lang="en-US" smtClean="0">
                <a:latin typeface="Times New Roman" pitchFamily="18" charset="0"/>
              </a:rPr>
              <a:pPr/>
              <a:t>18</a:t>
            </a:fld>
            <a:endParaRPr lang="en-US" smtClean="0">
              <a:latin typeface="Times New Roman" pitchFamily="18"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a:ln/>
        </p:spPr>
      </p:sp>
      <p:sp>
        <p:nvSpPr>
          <p:cNvPr id="6041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The theory of mind is the understanding that other people have different thoughts than one’s own.  </a:t>
            </a:r>
          </a:p>
          <a:p>
            <a:endParaRPr lang="en-US" smtClean="0"/>
          </a:p>
          <a:p>
            <a:r>
              <a:rPr lang="en-US" smtClean="0"/>
              <a:t>This realization replaces egocentrism and occurs between ages 3 and 5, typically.  Or around age 4.</a:t>
            </a:r>
          </a:p>
          <a:p>
            <a:endParaRPr lang="en-US" smtClean="0"/>
          </a:p>
          <a:p>
            <a:r>
              <a:rPr lang="en-US" smtClean="0"/>
              <a:t>This knowledge of other’s mental states can aid in social relationships.</a:t>
            </a:r>
          </a:p>
          <a:p>
            <a:endParaRPr lang="en-US" smtClean="0"/>
          </a:p>
          <a:p>
            <a:r>
              <a:rPr lang="en-US" smtClean="0"/>
              <a:t>It serves as our everyday mindreading.  </a:t>
            </a:r>
          </a:p>
          <a:p>
            <a:endParaRPr lang="en-US" smtClean="0"/>
          </a:p>
          <a:p>
            <a:r>
              <a:rPr lang="en-US" smtClean="0"/>
              <a:t>It can be absent or difficult for children with autism spectrum disorders.  Such children may not be able to appreciate other’s mental states, depending on the level of severity of the disorder.  </a:t>
            </a:r>
          </a:p>
        </p:txBody>
      </p:sp>
      <p:sp>
        <p:nvSpPr>
          <p:cNvPr id="6042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fld id="{92C06ACE-E773-4652-99EE-930287D27650}" type="slidenum">
              <a:rPr lang="en-US" smtClean="0">
                <a:latin typeface="Times New Roman" pitchFamily="18" charset="0"/>
              </a:rPr>
              <a:pPr/>
              <a:t>19</a:t>
            </a:fld>
            <a:endParaRPr lang="en-US" smtClean="0">
              <a:latin typeface="Times New Roman" pitchFamily="18"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a:ln/>
        </p:spPr>
      </p:sp>
      <p:sp>
        <p:nvSpPr>
          <p:cNvPr id="4301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First, let’s examine physical growth.</a:t>
            </a:r>
          </a:p>
        </p:txBody>
      </p:sp>
      <p:sp>
        <p:nvSpPr>
          <p:cNvPr id="4301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fld id="{A4752FE2-5D09-4568-AE48-3A23D968974C}" type="slidenum">
              <a:rPr lang="en-US" smtClean="0">
                <a:latin typeface="Times New Roman" pitchFamily="18" charset="0"/>
              </a:rPr>
              <a:pPr/>
              <a:t>2</a:t>
            </a:fld>
            <a:endParaRPr lang="en-US" smtClean="0">
              <a:latin typeface="Times New Roman" pitchFamily="18"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fld id="{FBF28AED-C0A3-42CC-B019-AFF4360053A6}" type="slidenum">
              <a:rPr lang="en-US" smtClean="0">
                <a:latin typeface="Times New Roman" pitchFamily="18" charset="0"/>
              </a:rPr>
              <a:pPr/>
              <a:t>20</a:t>
            </a:fld>
            <a:endParaRPr lang="en-US" smtClean="0">
              <a:latin typeface="Times New Roman" pitchFamily="18" charset="0"/>
            </a:endParaRPr>
          </a:p>
        </p:txBody>
      </p:sp>
      <p:sp>
        <p:nvSpPr>
          <p:cNvPr id="61443" name="Rectangle 2"/>
          <p:cNvSpPr>
            <a:spLocks noRot="1" noChangeArrowheads="1" noTextEdit="1"/>
          </p:cNvSpPr>
          <p:nvPr>
            <p:ph type="sldImg"/>
          </p:nvPr>
        </p:nvSpPr>
        <p:spPr>
          <a:ln/>
        </p:spPr>
      </p:sp>
      <p:sp>
        <p:nvSpPr>
          <p:cNvPr id="614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Vocabulary grows at the rate of 10 to 20 new words per day and the child has a vocabulary of approximately 10,000 words by age 6.</a:t>
            </a:r>
          </a:p>
          <a:p>
            <a:endParaRPr lang="en-US" smtClean="0"/>
          </a:p>
          <a:p>
            <a:r>
              <a:rPr lang="en-US" smtClean="0"/>
              <a:t>However, children do not have a complete understanding of words.  For example, a child may not understand that the expression, “time flies” simply means that time passes quickly.  </a:t>
            </a:r>
          </a:p>
          <a:p>
            <a:endParaRPr lang="en-US" smtClean="0"/>
          </a:p>
          <a:p>
            <a:r>
              <a:rPr lang="en-US" smtClean="0"/>
              <a:t>Children tend to learn nouns more easily than verbs, even in more verb-friendly languages such as Chinese.  </a:t>
            </a:r>
          </a:p>
          <a:p>
            <a:endParaRPr lang="en-US" smtClean="0"/>
          </a:p>
          <a:p>
            <a:r>
              <a:rPr lang="en-US" smtClean="0"/>
              <a:t>Rules of grammar may be misapplied.  An example of such over-regularization is found in statements such as “I goed there.” Or, “I doed that!”  in which adding ed to the end of the word is used to indicate past tense incorrectly.</a:t>
            </a:r>
          </a:p>
          <a:p>
            <a:endParaRPr lang="en-US" smtClean="0"/>
          </a:p>
          <a:p>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a:ln/>
        </p:spPr>
      </p:sp>
      <p:sp>
        <p:nvSpPr>
          <p:cNvPr id="6246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Remember Vygotsky’s zone of proximal development?  This is the potential a child may achieve through guided participation.  Language, both verbal and non-verbal is the vehicle of this guidance.  </a:t>
            </a:r>
          </a:p>
          <a:p>
            <a:endParaRPr lang="en-US" smtClean="0"/>
          </a:p>
          <a:p>
            <a:r>
              <a:rPr lang="en-US" smtClean="0"/>
              <a:t>Do you ever talk to yourself?  When and why?  Chances are, you talk to yourself as an adult only when you want to express an emotion or clarify your thoughts.   This inner speech is not the same as the speech you use when communicating with others; it’s short and to the point.  </a:t>
            </a:r>
          </a:p>
          <a:p>
            <a:endParaRPr lang="en-US" smtClean="0"/>
          </a:p>
          <a:p>
            <a:r>
              <a:rPr lang="en-US" smtClean="0"/>
              <a:t>But when you were learning to use language, you may have struggled as you began to use words to communicate ideas to others. You probably spoke aloud.  Then words became directed toward your own behavior.  You may have talked to yourself with a sort of running commentary about your own activities and feelings as you learned to think using words.  Gradually, this egocentric speech (spoken when alone) became private speech, or thinking in language.  Inner speech is only spoken aloud if thoughts need to be clarified or emotion expressed. </a:t>
            </a:r>
          </a:p>
          <a:p>
            <a:endParaRPr lang="en-US" smtClean="0"/>
          </a:p>
          <a:p>
            <a:r>
              <a:rPr lang="en-US" smtClean="0"/>
              <a:t>Think about it.  Did you use words? </a:t>
            </a:r>
          </a:p>
        </p:txBody>
      </p:sp>
      <p:sp>
        <p:nvSpPr>
          <p:cNvPr id="6246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fld id="{6C610EDB-3E10-49BC-97AA-EA477E77BE66}" type="slidenum">
              <a:rPr lang="en-US" smtClean="0">
                <a:latin typeface="Times New Roman" pitchFamily="18" charset="0"/>
              </a:rPr>
              <a:pPr/>
              <a:t>21</a:t>
            </a:fld>
            <a:endParaRPr lang="en-US" smtClean="0">
              <a:latin typeface="Times New Roman" pitchFamily="18"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a:ln/>
        </p:spPr>
      </p:sp>
      <p:sp>
        <p:nvSpPr>
          <p:cNvPr id="6349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Now we turn our attention toward psychosocial development in early childhood.  We’ll explore self-concept, gender identity, and family life.</a:t>
            </a:r>
          </a:p>
        </p:txBody>
      </p:sp>
      <p:sp>
        <p:nvSpPr>
          <p:cNvPr id="6349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fld id="{CDC256CF-076E-45B7-B568-895BA65E28A3}" type="slidenum">
              <a:rPr lang="en-US" smtClean="0">
                <a:latin typeface="Times New Roman" pitchFamily="18" charset="0"/>
              </a:rPr>
              <a:pPr/>
              <a:t>22</a:t>
            </a:fld>
            <a:endParaRPr lang="en-US" smtClean="0">
              <a:latin typeface="Times New Roman" pitchFamily="18"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a:ln/>
        </p:spPr>
      </p:sp>
      <p:sp>
        <p:nvSpPr>
          <p:cNvPr id="6451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A self-concept is one’s own perception or image of self.  We aren’t born with a self-concept.  It develops through interaction with others.  </a:t>
            </a:r>
          </a:p>
          <a:p>
            <a:endParaRPr lang="en-US" smtClean="0"/>
          </a:p>
          <a:p>
            <a:r>
              <a:rPr lang="en-US" smtClean="0"/>
              <a:t>Usually these others are those close to us like parents, siblings, or peers. </a:t>
            </a:r>
          </a:p>
          <a:p>
            <a:endParaRPr lang="en-US" smtClean="0"/>
          </a:p>
          <a:p>
            <a:r>
              <a:rPr lang="en-US" smtClean="0"/>
              <a:t>Let’s look at two theories of self based on interaction.</a:t>
            </a:r>
          </a:p>
        </p:txBody>
      </p:sp>
      <p:sp>
        <p:nvSpPr>
          <p:cNvPr id="6451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fld id="{0D2ABD79-2959-4604-A2E9-3987E672D87C}" type="slidenum">
              <a:rPr lang="en-US" smtClean="0">
                <a:latin typeface="Times New Roman" pitchFamily="18" charset="0"/>
              </a:rPr>
              <a:pPr/>
              <a:t>23</a:t>
            </a:fld>
            <a:endParaRPr lang="en-US" smtClean="0">
              <a:latin typeface="Times New Roman" pitchFamily="18"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a:ln/>
        </p:spPr>
      </p:sp>
      <p:sp>
        <p:nvSpPr>
          <p:cNvPr id="6553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Charles Horton Cooley used the metaphor of a mirror or looking-glass when describing this process.</a:t>
            </a:r>
          </a:p>
          <a:p>
            <a:endParaRPr lang="en-US" smtClean="0"/>
          </a:p>
          <a:p>
            <a:r>
              <a:rPr lang="en-US" smtClean="0"/>
              <a:t>Our self-concept develops when we look at how those around us respond to us, how we look, what we say, and what we do. </a:t>
            </a:r>
          </a:p>
          <a:p>
            <a:endParaRPr lang="en-US" smtClean="0"/>
          </a:p>
          <a:p>
            <a:r>
              <a:rPr lang="en-US" smtClean="0"/>
              <a:t>We then use their reactions to make self-judgments. </a:t>
            </a:r>
          </a:p>
          <a:p>
            <a:endParaRPr lang="en-US" smtClean="0"/>
          </a:p>
          <a:p>
            <a:r>
              <a:rPr lang="en-US" smtClean="0"/>
              <a:t>If those around us respond favorably to us, we’ll form a positive sense of self.  But if those around us respond with criticism and insult, we interpret that as evidence that we are not good or acceptable.  </a:t>
            </a:r>
          </a:p>
          <a:p>
            <a:endParaRPr lang="en-US" smtClean="0"/>
          </a:p>
          <a:p>
            <a:r>
              <a:rPr lang="en-US" smtClean="0"/>
              <a:t>But those around us may respond to us based on more than our own performance or worth.  Perhaps they don’t notice what we do well or are reluctant to comment on it.  As a result, we may have an inaccurate self-concept.  </a:t>
            </a:r>
          </a:p>
          <a:p>
            <a:endParaRPr lang="en-US" smtClean="0"/>
          </a:p>
          <a:p>
            <a:r>
              <a:rPr lang="en-US" smtClean="0"/>
              <a:t>And there may be certain periods in life in which we are more self-conscious or concerned with how others view us.  Early childhood may be one of those times as children are piecing together a sense of self.</a:t>
            </a:r>
          </a:p>
          <a:p>
            <a:endParaRPr lang="en-US" smtClean="0"/>
          </a:p>
          <a:p>
            <a:endParaRPr lang="en-US" smtClean="0"/>
          </a:p>
        </p:txBody>
      </p:sp>
      <p:sp>
        <p:nvSpPr>
          <p:cNvPr id="6554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fld id="{AE4BBCA4-F0BE-4133-944A-97B9CDEC54D4}" type="slidenum">
              <a:rPr lang="en-US" smtClean="0">
                <a:latin typeface="Times New Roman" pitchFamily="18" charset="0"/>
              </a:rPr>
              <a:pPr/>
              <a:t>24</a:t>
            </a:fld>
            <a:endParaRPr lang="en-US" smtClean="0">
              <a:latin typeface="Times New Roman" pitchFamily="18"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a:ln/>
        </p:spPr>
      </p:sp>
      <p:sp>
        <p:nvSpPr>
          <p:cNvPr id="6656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George Herbert Mead also focused on social interaction as important for developing a sense of self.  </a:t>
            </a:r>
          </a:p>
          <a:p>
            <a:endParaRPr lang="en-US" smtClean="0"/>
          </a:p>
          <a:p>
            <a:r>
              <a:rPr lang="en-US" smtClean="0"/>
              <a:t>He divided the self into two parts:  the “I” or the spontaneous part of the self that is creative and internally motivated, and the “me” or the part of the self that takes into account what other people think.</a:t>
            </a:r>
          </a:p>
          <a:p>
            <a:endParaRPr lang="en-US" smtClean="0"/>
          </a:p>
          <a:p>
            <a:r>
              <a:rPr lang="en-US" smtClean="0"/>
              <a:t>The key to living well is to find ways to give expression to the “I” with the approval of the “me”.  In other words,  find out how to be creative and do what you care about within the guidelines of society.  </a:t>
            </a:r>
          </a:p>
          <a:p>
            <a:endParaRPr lang="en-US" smtClean="0"/>
          </a:p>
          <a:p>
            <a:r>
              <a:rPr lang="en-US" smtClean="0"/>
              <a:t>The I is inborn.  But the me develops through social interaction and a process called “taking the role of the other.”</a:t>
            </a:r>
          </a:p>
          <a:p>
            <a:endParaRPr lang="en-US" smtClean="0"/>
          </a:p>
          <a:p>
            <a:r>
              <a:rPr lang="en-US" smtClean="0"/>
              <a:t>A child first comes to take the role of a significant other person, typically a parent or sibling.  A child who has been told not to do something, may be found saying “no” to himself.  </a:t>
            </a:r>
          </a:p>
          <a:p>
            <a:endParaRPr lang="en-US" smtClean="0"/>
          </a:p>
          <a:p>
            <a:r>
              <a:rPr lang="en-US" smtClean="0"/>
              <a:t>Gradually, the child will come to understand how the generalized other, or society at large, comes to view actions.  Now a behavior is not just wrong according to a significant other person, it is wrong as a rule of society.  In this way, cultural expectations become part of the judgment of self.</a:t>
            </a:r>
          </a:p>
        </p:txBody>
      </p:sp>
      <p:sp>
        <p:nvSpPr>
          <p:cNvPr id="6656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fld id="{B32C9C1A-1FC1-4AF7-B8A6-3295C639A55C}" type="slidenum">
              <a:rPr lang="en-US" smtClean="0">
                <a:latin typeface="Times New Roman" pitchFamily="18" charset="0"/>
              </a:rPr>
              <a:pPr/>
              <a:t>25</a:t>
            </a:fld>
            <a:endParaRPr lang="en-US" smtClean="0">
              <a:latin typeface="Times New Roman" pitchFamily="18"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a:ln/>
        </p:spPr>
      </p:sp>
      <p:sp>
        <p:nvSpPr>
          <p:cNvPr id="6758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The ability to see oneself through the eyes of others can be witnessed in children’s social interactions.  </a:t>
            </a:r>
          </a:p>
          <a:p>
            <a:endParaRPr lang="en-US" smtClean="0"/>
          </a:p>
          <a:p>
            <a:r>
              <a:rPr lang="en-US" smtClean="0"/>
              <a:t>Mead described these stages as the imitation, play, and game stage of development.  </a:t>
            </a:r>
          </a:p>
          <a:p>
            <a:endParaRPr lang="en-US" smtClean="0"/>
          </a:p>
          <a:p>
            <a:r>
              <a:rPr lang="en-US" smtClean="0"/>
              <a:t>In the imitation stage, the child simply mimics the actions of others.</a:t>
            </a:r>
          </a:p>
          <a:p>
            <a:endParaRPr lang="en-US" smtClean="0"/>
          </a:p>
          <a:p>
            <a:r>
              <a:rPr lang="en-US" smtClean="0"/>
              <a:t>In the play stage, the child is able to take the role of another person and learn how to act in a single role.  Pretend play helps with this stage.  The child can see himself as viewed by one other person in a situation.</a:t>
            </a:r>
          </a:p>
          <a:p>
            <a:endParaRPr lang="en-US" smtClean="0"/>
          </a:p>
          <a:p>
            <a:r>
              <a:rPr lang="en-US" smtClean="0"/>
              <a:t>In the game stage, the child can take the role of the other in many situations.  Now the child understands what is expected of them in a variety of situations.  For example, the short stop in baseball knows how to interact with the pitcher, the player on first base, and other positions.  </a:t>
            </a:r>
          </a:p>
          <a:p>
            <a:endParaRPr lang="en-US" smtClean="0"/>
          </a:p>
          <a:p>
            <a:endParaRPr lang="en-US" smtClean="0"/>
          </a:p>
          <a:p>
            <a:endParaRPr lang="en-US" smtClean="0"/>
          </a:p>
          <a:p>
            <a:endParaRPr lang="en-US" smtClean="0"/>
          </a:p>
          <a:p>
            <a:endParaRPr lang="en-US" smtClean="0"/>
          </a:p>
        </p:txBody>
      </p:sp>
      <p:sp>
        <p:nvSpPr>
          <p:cNvPr id="6758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fld id="{36067330-5872-4143-8C49-E4B540E5C9AC}" type="slidenum">
              <a:rPr lang="en-US" smtClean="0">
                <a:latin typeface="Times New Roman" pitchFamily="18" charset="0"/>
              </a:rPr>
              <a:pPr/>
              <a:t>26</a:t>
            </a:fld>
            <a:endParaRPr lang="en-US" smtClean="0">
              <a:latin typeface="Times New Roman" pitchFamily="18"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a:ln/>
        </p:spPr>
      </p:sp>
      <p:sp>
        <p:nvSpPr>
          <p:cNvPr id="6861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Early self-concepts can be quite exaggerated.  A child may want to be the biggest, or be able to jump the highest, or to have the longest hair.  This exaggerated sense of self is external; the child emphasizes outward expressions and responses in developing a sense of self.</a:t>
            </a:r>
          </a:p>
          <a:p>
            <a:endParaRPr lang="en-US" smtClean="0"/>
          </a:p>
          <a:p>
            <a:r>
              <a:rPr lang="en-US" smtClean="0"/>
              <a:t>Older children tend to become more realistic in their sense of self as they start comparing their own behavior with that of others.  </a:t>
            </a:r>
          </a:p>
        </p:txBody>
      </p:sp>
      <p:sp>
        <p:nvSpPr>
          <p:cNvPr id="6861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fld id="{8888C9A3-09D2-442C-B2B6-4F86B8C90D09}" type="slidenum">
              <a:rPr lang="en-US" smtClean="0">
                <a:latin typeface="Times New Roman" pitchFamily="18" charset="0"/>
              </a:rPr>
              <a:pPr/>
              <a:t>27</a:t>
            </a:fld>
            <a:endParaRPr lang="en-US" smtClean="0">
              <a:latin typeface="Times New Roman" pitchFamily="18"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a:ln/>
        </p:spPr>
      </p:sp>
      <p:sp>
        <p:nvSpPr>
          <p:cNvPr id="6963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Erikson views early childhood as a time of building on autonomy and taking initiative.  The child wants to think of an activity and carry it out without interference of others.  </a:t>
            </a:r>
          </a:p>
        </p:txBody>
      </p:sp>
      <p:sp>
        <p:nvSpPr>
          <p:cNvPr id="6963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fld id="{3B5FCFC6-8C46-4D6B-BFA1-1FAD68A83A55}" type="slidenum">
              <a:rPr lang="en-US" smtClean="0">
                <a:latin typeface="Times New Roman" pitchFamily="18" charset="0"/>
              </a:rPr>
              <a:pPr/>
              <a:t>28</a:t>
            </a:fld>
            <a:endParaRPr lang="en-US" smtClean="0">
              <a:latin typeface="Times New Roman" pitchFamily="18" charset="0"/>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a:ln/>
        </p:spPr>
      </p:sp>
      <p:sp>
        <p:nvSpPr>
          <p:cNvPr id="7065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Early childhood is also a time of developing gender identification or a sense of self based on gender.  Recall Freud’s theory of the phallic stage in which the child develops a sense of masculinity or femininity.</a:t>
            </a:r>
          </a:p>
          <a:p>
            <a:endParaRPr lang="en-US" smtClean="0"/>
          </a:p>
          <a:p>
            <a:r>
              <a:rPr lang="en-US" smtClean="0"/>
              <a:t>Nancy Chordorow believed that mothers promote gender specific behavior in the way they interact with sons and daughters.  Daughters are kept close and dependent while sons are encouraged to be independent and assertive.  </a:t>
            </a:r>
          </a:p>
          <a:p>
            <a:endParaRPr lang="en-US" smtClean="0"/>
          </a:p>
          <a:p>
            <a:r>
              <a:rPr lang="en-US" smtClean="0"/>
              <a:t>Cognitive theory suggests that children actively seek their gender roles through a gender schema in which they sort their world into male and female categories.  They ask whether activities, objects, colors, and mannerisms are for boys or girls.  </a:t>
            </a:r>
          </a:p>
          <a:p>
            <a:endParaRPr lang="en-US" smtClean="0"/>
          </a:p>
          <a:p>
            <a:r>
              <a:rPr lang="en-US" smtClean="0"/>
              <a:t>Learning theorists focus on the ways in which children are reinforced for gender stereotypic behavior and how modeling and media images promote gender stereotypic behaviors.  The focus is on how society imposes gender expectations on children.  </a:t>
            </a:r>
          </a:p>
          <a:p>
            <a:endParaRPr lang="en-US" smtClean="0"/>
          </a:p>
        </p:txBody>
      </p:sp>
      <p:sp>
        <p:nvSpPr>
          <p:cNvPr id="7066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fld id="{56B09099-CF58-4F9E-9129-E0C48FE1E893}" type="slidenum">
              <a:rPr lang="en-US" smtClean="0">
                <a:latin typeface="Times New Roman" pitchFamily="18" charset="0"/>
              </a:rPr>
              <a:pPr/>
              <a:t>29</a:t>
            </a:fld>
            <a:endParaRPr lang="en-US" smtClean="0">
              <a:latin typeface="Times New Roman" pitchFamily="18"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a:ln/>
        </p:spPr>
      </p:sp>
      <p:sp>
        <p:nvSpPr>
          <p:cNvPr id="4403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There is considerable difference in the body proportions of a child entering and exiting this stage.  </a:t>
            </a:r>
          </a:p>
          <a:p>
            <a:endParaRPr lang="en-US" smtClean="0"/>
          </a:p>
          <a:p>
            <a:r>
              <a:rPr lang="en-US" smtClean="0"/>
              <a:t>Toddlers have large heads and stomachs and short arms and legs.</a:t>
            </a:r>
          </a:p>
          <a:p>
            <a:endParaRPr lang="en-US" smtClean="0"/>
          </a:p>
          <a:p>
            <a:r>
              <a:rPr lang="en-US" smtClean="0"/>
              <a:t>But 6 year old children tend to have longer, leaner bodies as their torso lengthens.  </a:t>
            </a:r>
          </a:p>
        </p:txBody>
      </p:sp>
      <p:sp>
        <p:nvSpPr>
          <p:cNvPr id="4403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fld id="{25BE3986-C5CF-420B-AFB6-0C5C309D842C}" type="slidenum">
              <a:rPr lang="en-US" smtClean="0">
                <a:latin typeface="Times New Roman" pitchFamily="18" charset="0"/>
              </a:rPr>
              <a:pPr/>
              <a:t>3</a:t>
            </a:fld>
            <a:endParaRPr lang="en-US" smtClean="0">
              <a:latin typeface="Times New Roman" pitchFamily="18" charset="0"/>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a:ln/>
        </p:spPr>
      </p:sp>
      <p:sp>
        <p:nvSpPr>
          <p:cNvPr id="716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How is gender taught?</a:t>
            </a:r>
          </a:p>
          <a:p>
            <a:endParaRPr lang="en-US" smtClean="0"/>
          </a:p>
          <a:p>
            <a:r>
              <a:rPr lang="en-US" smtClean="0"/>
              <a:t>The training is said to begin in infancy as parents treat their sons and daughters differently.  In some cultures it means cuddling and speaking to daughters, while directing sons toward outside activities.</a:t>
            </a:r>
          </a:p>
          <a:p>
            <a:endParaRPr lang="en-US" smtClean="0"/>
          </a:p>
          <a:p>
            <a:r>
              <a:rPr lang="en-US" smtClean="0"/>
              <a:t>Sons are given more freedom and less supervision than daughters.  And daughters may be given unnecessary assistance thus undermining their confidence.  </a:t>
            </a:r>
          </a:p>
          <a:p>
            <a:endParaRPr lang="en-US" smtClean="0"/>
          </a:p>
          <a:p>
            <a:r>
              <a:rPr lang="en-US" smtClean="0"/>
              <a:t>Teachers call on boys more often in the classroom and schools may direct students into certain fields of study based on gender rather than ability.</a:t>
            </a:r>
          </a:p>
          <a:p>
            <a:endParaRPr lang="en-US" smtClean="0"/>
          </a:p>
          <a:p>
            <a:r>
              <a:rPr lang="en-US" smtClean="0"/>
              <a:t>Friends have a different code of behavior for girls than for boys.  Girls focus on closeness in friendship whereas boys may focus more on competition.  </a:t>
            </a:r>
          </a:p>
        </p:txBody>
      </p:sp>
      <p:sp>
        <p:nvSpPr>
          <p:cNvPr id="7168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fld id="{44F6DD2B-3B3D-45AA-9948-72124BD3BBAC}" type="slidenum">
              <a:rPr lang="en-US" smtClean="0">
                <a:latin typeface="Times New Roman" pitchFamily="18" charset="0"/>
              </a:rPr>
              <a:pPr/>
              <a:t>30</a:t>
            </a:fld>
            <a:endParaRPr lang="en-US" smtClean="0">
              <a:latin typeface="Times New Roman" pitchFamily="18" charset="0"/>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a:ln/>
        </p:spPr>
      </p:sp>
      <p:sp>
        <p:nvSpPr>
          <p:cNvPr id="7270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Is gender taught or do children seek out how to behave based on their sex?</a:t>
            </a:r>
          </a:p>
          <a:p>
            <a:endParaRPr lang="en-US" smtClean="0"/>
          </a:p>
          <a:p>
            <a:r>
              <a:rPr lang="en-US" smtClean="0"/>
              <a:t>Gender expectations are taught and messages are presented in the media, in the schools, among friends, and by family members.  But children also vary in the extent to which they follow the roles presented.  </a:t>
            </a:r>
          </a:p>
          <a:p>
            <a:endParaRPr lang="en-US" smtClean="0"/>
          </a:p>
          <a:p>
            <a:r>
              <a:rPr lang="en-US" smtClean="0"/>
              <a:t>There is an interactive role between the individual and society’s expectations with respect to gender.  This is called “doing gender.”  It means that we approach these expectations and respond to them in a variety of ways, depending on individual motives and attributes.</a:t>
            </a:r>
          </a:p>
        </p:txBody>
      </p:sp>
      <p:sp>
        <p:nvSpPr>
          <p:cNvPr id="7270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fld id="{5DBE1038-FC01-40FF-B8B6-87033CE4644C}" type="slidenum">
              <a:rPr lang="en-US" smtClean="0">
                <a:latin typeface="Times New Roman" pitchFamily="18" charset="0"/>
              </a:rPr>
              <a:pPr/>
              <a:t>31</a:t>
            </a:fld>
            <a:endParaRPr lang="en-US" smtClean="0">
              <a:latin typeface="Times New Roman" pitchFamily="18" charset="0"/>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a:ln/>
        </p:spPr>
      </p:sp>
      <p:sp>
        <p:nvSpPr>
          <p:cNvPr id="7373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Think of your parents.  How would you describe their style of parenting?  Are they consistent?  Were they alike in their approach to discipline and support?  </a:t>
            </a:r>
          </a:p>
          <a:p>
            <a:endParaRPr lang="en-US" smtClean="0"/>
          </a:p>
          <a:p>
            <a:r>
              <a:rPr lang="en-US" smtClean="0"/>
              <a:t>Here are two models of parenting styles.  You may be able to identify your own parents to some extent in these descriptions.  </a:t>
            </a:r>
          </a:p>
          <a:p>
            <a:endParaRPr lang="en-US" smtClean="0"/>
          </a:p>
          <a:p>
            <a:r>
              <a:rPr lang="en-US" smtClean="0"/>
              <a:t>Of course, these models represent clear categories.  Real parents often fall somewhere in between.</a:t>
            </a:r>
          </a:p>
        </p:txBody>
      </p:sp>
      <p:sp>
        <p:nvSpPr>
          <p:cNvPr id="7373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fld id="{56D8975C-92EE-49E0-826B-A7ED537A0F02}" type="slidenum">
              <a:rPr lang="en-US" smtClean="0">
                <a:latin typeface="Times New Roman" pitchFamily="18" charset="0"/>
              </a:rPr>
              <a:pPr/>
              <a:t>32</a:t>
            </a:fld>
            <a:endParaRPr lang="en-US" smtClean="0">
              <a:latin typeface="Times New Roman" pitchFamily="18" charset="0"/>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a:ln/>
        </p:spPr>
      </p:sp>
      <p:sp>
        <p:nvSpPr>
          <p:cNvPr id="7475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Diane Baumrind’s model classifies parents in several ways based on the amount and direction of communication they have with their children, their level of warmth, and the level of maturity expected from the child.  </a:t>
            </a:r>
          </a:p>
          <a:p>
            <a:endParaRPr lang="en-US" smtClean="0"/>
          </a:p>
          <a:p>
            <a:r>
              <a:rPr lang="en-US" smtClean="0"/>
              <a:t>The authoritarian model is a traditional model in which the parents are in control.  Children are expected to be obedient and respectful.  These parents have low warmth and high maturity demands for their children.</a:t>
            </a:r>
          </a:p>
          <a:p>
            <a:endParaRPr lang="en-US" smtClean="0"/>
          </a:p>
          <a:p>
            <a:r>
              <a:rPr lang="en-US" smtClean="0"/>
              <a:t>The permissive model is one in which parents allow children to make the rules.  These parents show a good deal of warmth, but have trouble setting limits.</a:t>
            </a:r>
          </a:p>
          <a:p>
            <a:endParaRPr lang="en-US" smtClean="0"/>
          </a:p>
          <a:p>
            <a:r>
              <a:rPr lang="en-US" smtClean="0"/>
              <a:t>The authoritative model is parenting that is strict within reason and that is accompanied by affection.  Children have some say in making rules and the exchanges are warm.  This is also known as democratic parenting and is the model favored by Baumrind.  The parenting program called “Love and Logic” is a good example of this model.</a:t>
            </a:r>
          </a:p>
          <a:p>
            <a:endParaRPr lang="en-US" smtClean="0"/>
          </a:p>
          <a:p>
            <a:r>
              <a:rPr lang="en-US" smtClean="0"/>
              <a:t>Uninvolved parents are unresponsive and non-demanding.  As a consequence, their children may difficulty in social relationships, school, and other areas.</a:t>
            </a:r>
          </a:p>
        </p:txBody>
      </p:sp>
      <p:sp>
        <p:nvSpPr>
          <p:cNvPr id="7475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fld id="{CFBB4153-5B7C-4480-9866-987DDC2DED5F}" type="slidenum">
              <a:rPr lang="en-US" smtClean="0">
                <a:latin typeface="Times New Roman" pitchFamily="18" charset="0"/>
              </a:rPr>
              <a:pPr/>
              <a:t>33</a:t>
            </a:fld>
            <a:endParaRPr lang="en-US" smtClean="0">
              <a:latin typeface="Times New Roman" pitchFamily="18" charset="0"/>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a:ln/>
        </p:spPr>
      </p:sp>
      <p:sp>
        <p:nvSpPr>
          <p:cNvPr id="7577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LeMaster’s and DeFrain’s model focuses on what parents are trying to accomplish when parenting.  It offers a glimpse at the psychological motivation of the parent suggesting that a parent’s psychological needs rather than the child’s developmental needs are frequently being addressed when parenting.</a:t>
            </a:r>
          </a:p>
          <a:p>
            <a:endParaRPr lang="en-US" smtClean="0"/>
          </a:p>
          <a:p>
            <a:r>
              <a:rPr lang="en-US" smtClean="0"/>
              <a:t>The martyr is the type of parent who will do anything for their child; even those things that children should and could do on their own.  This is to help the parent feel in control through self-sacrifice with the expectation that the child will be indebted to them.</a:t>
            </a:r>
          </a:p>
          <a:p>
            <a:endParaRPr lang="en-US" smtClean="0"/>
          </a:p>
          <a:p>
            <a:r>
              <a:rPr lang="en-US" smtClean="0"/>
              <a:t>The pal is lonely and wants a friend.  The pal lets the child do what they want in hopes that the child will spend time with the parent and satisfy their need for companionship.</a:t>
            </a:r>
          </a:p>
          <a:p>
            <a:endParaRPr lang="en-US" smtClean="0"/>
          </a:p>
          <a:p>
            <a:r>
              <a:rPr lang="en-US" smtClean="0"/>
              <a:t>The police officer/drill sergeant wants direct control and gives the child many obedience tests.  Obedience tests are often meaningless activities with the sole purpose of showing the child who is in control.  </a:t>
            </a:r>
          </a:p>
          <a:p>
            <a:endParaRPr lang="en-US" smtClean="0"/>
          </a:p>
          <a:p>
            <a:r>
              <a:rPr lang="en-US" smtClean="0"/>
              <a:t>The teacher-counselor parent is one who probably pays too much attention to what the “experts” have to say about parenting.  The teacher-counselor takes all responsibility for the child’s behavior and thinks that if they just do the right things, they can have a perfect child.</a:t>
            </a:r>
          </a:p>
          <a:p>
            <a:endParaRPr lang="en-US" smtClean="0"/>
          </a:p>
          <a:p>
            <a:r>
              <a:rPr lang="en-US" smtClean="0"/>
              <a:t>The athletic coach is the preferred model.  It involves being objective and consistent in parenting and allowing the child to learn by doing. </a:t>
            </a:r>
          </a:p>
        </p:txBody>
      </p:sp>
      <p:sp>
        <p:nvSpPr>
          <p:cNvPr id="7578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fld id="{29A7FCDD-5402-46C6-BD96-552B71DB62D0}" type="slidenum">
              <a:rPr lang="en-US" smtClean="0">
                <a:latin typeface="Times New Roman" pitchFamily="18" charset="0"/>
              </a:rPr>
              <a:pPr/>
              <a:t>34</a:t>
            </a:fld>
            <a:endParaRPr lang="en-US" smtClean="0">
              <a:latin typeface="Times New Roman" pitchFamily="18" charset="0"/>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a:ln/>
        </p:spPr>
      </p:sp>
      <p:sp>
        <p:nvSpPr>
          <p:cNvPr id="7680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Which model is best?  It turns out that showing concern, warmth, and support is the most important ingredient.  The way this care and concern is demonstrated depends on culture.</a:t>
            </a:r>
          </a:p>
        </p:txBody>
      </p:sp>
      <p:sp>
        <p:nvSpPr>
          <p:cNvPr id="7680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fld id="{B4640340-F56D-459F-BC23-B42A2A8A3AEC}" type="slidenum">
              <a:rPr lang="en-US" smtClean="0">
                <a:latin typeface="Times New Roman" pitchFamily="18" charset="0"/>
              </a:rPr>
              <a:pPr/>
              <a:t>35</a:t>
            </a:fld>
            <a:endParaRPr lang="en-US" smtClean="0">
              <a:latin typeface="Times New Roman" pitchFamily="18" charset="0"/>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a:ln/>
        </p:spPr>
      </p:sp>
      <p:sp>
        <p:nvSpPr>
          <p:cNvPr id="7782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As of 2009, 64.2 percent of mothers with children under age 6 and 77.3 percent of mothers with children between the ages of 6 and 17 worked outside the home in the United States.  </a:t>
            </a:r>
          </a:p>
          <a:p>
            <a:endParaRPr lang="en-US" smtClean="0"/>
          </a:p>
          <a:p>
            <a:r>
              <a:rPr lang="en-US" smtClean="0"/>
              <a:t>Since the dramatic increase of women in the labor force, we’ve seen many studies done to evaluate the impact of childcare on child development.  Most of this attention has been devoted to looking at formal preschools and day care programs and the teacher-child ratios, type of environments, and activities available.  The conclusion has been that day care that is stimulating and provides adequate attention to children is beneficial and sometimes superior to the world of children staying at home.  </a:t>
            </a:r>
          </a:p>
          <a:p>
            <a:endParaRPr lang="en-US" smtClean="0"/>
          </a:p>
          <a:p>
            <a:r>
              <a:rPr lang="en-US" smtClean="0"/>
              <a:t>In some parts of the world, child care concerns are more about safety and healthcare.  Market Women in Liberia are women who sell small items as street or market vendors.  These women are providers for their families and also take care of their children.  Day care is not available to them so their children accompany them to the markets.  These markets are crowded and often near waste dumps.  Recently, there has been a nationwide effort to improve the conditions for children in the market places and to offer social services such as nutrition and health care for the children.  You can learn more in your reading.  Certainly, childcare concerns are varied throughout the world.</a:t>
            </a:r>
          </a:p>
        </p:txBody>
      </p:sp>
      <p:sp>
        <p:nvSpPr>
          <p:cNvPr id="7782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fld id="{F24F13ED-8239-44DC-8F84-956C6696D09C}" type="slidenum">
              <a:rPr lang="en-US" smtClean="0">
                <a:latin typeface="Times New Roman" pitchFamily="18" charset="0"/>
              </a:rPr>
              <a:pPr/>
              <a:t>36</a:t>
            </a:fld>
            <a:endParaRPr lang="en-US" smtClean="0">
              <a:latin typeface="Times New Roman" pitchFamily="18" charset="0"/>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normAutofit lnSpcReduction="10000"/>
          </a:bodyPr>
          <a:lstStyle/>
          <a:p>
            <a:pPr>
              <a:defRPr/>
            </a:pPr>
            <a:r>
              <a:rPr lang="en-US" dirty="0" smtClean="0"/>
              <a:t>Some amount of stress is normal in the lives of children.  Normal stress includes everyday frustrations and disappointments and minor illness.  These stressors can in fact be good life lessons for children and do not cause harm.</a:t>
            </a:r>
          </a:p>
          <a:p>
            <a:pPr>
              <a:defRPr/>
            </a:pPr>
            <a:endParaRPr lang="en-US" dirty="0" smtClean="0"/>
          </a:p>
          <a:p>
            <a:pPr>
              <a:defRPr/>
            </a:pPr>
            <a:r>
              <a:rPr lang="en-US" dirty="0" smtClean="0"/>
              <a:t>But toxic stress is long-term and undermines a child’s sense of safety and support.  This might come from living in an abusive household or one filled with neglect.  Or it might be due to the lack of safety and fear that results from living in a crime-ridden community or with war.  </a:t>
            </a:r>
          </a:p>
          <a:p>
            <a:pPr>
              <a:defRPr/>
            </a:pPr>
            <a:endParaRPr lang="en-US" dirty="0" smtClean="0"/>
          </a:p>
          <a:p>
            <a:pPr>
              <a:defRPr/>
            </a:pPr>
            <a:r>
              <a:rPr lang="en-US" dirty="0" smtClean="0"/>
              <a:t>Prolonged stress leads to the production of stress hormones such as </a:t>
            </a:r>
            <a:r>
              <a:rPr lang="en-US" dirty="0" err="1" smtClean="0"/>
              <a:t>cortisol</a:t>
            </a:r>
            <a:r>
              <a:rPr lang="en-US" dirty="0" smtClean="0"/>
              <a:t>.  Normally, these hormones help the body prepare to take action and get out of harm’s way.  But prolonged exposure reduces our immunity to disease and leads to problems with digestion, blood pressure, and muscle tensions.</a:t>
            </a:r>
          </a:p>
          <a:p>
            <a:pPr>
              <a:defRPr/>
            </a:pPr>
            <a:endParaRPr lang="en-US" dirty="0" smtClean="0"/>
          </a:p>
          <a:p>
            <a:pPr>
              <a:defRPr/>
            </a:pPr>
            <a:r>
              <a:rPr lang="en-US" dirty="0" smtClean="0"/>
              <a:t>In early childhood, our brains are building wiring systems in response to our environments.  A child who undergoes chronic, intense stress can develop a low threshold to stress within the brain circuitry.  Such a child may be nervous or </a:t>
            </a:r>
            <a:r>
              <a:rPr lang="en-US" dirty="0" err="1" smtClean="0"/>
              <a:t>hypervigilent</a:t>
            </a:r>
            <a:r>
              <a:rPr lang="en-US" dirty="0" smtClean="0"/>
              <a:t>.</a:t>
            </a:r>
          </a:p>
          <a:p>
            <a:pPr>
              <a:defRPr/>
            </a:pPr>
            <a:endParaRPr lang="en-US" dirty="0" smtClean="0"/>
          </a:p>
          <a:p>
            <a:pPr>
              <a:defRPr/>
            </a:pPr>
            <a:r>
              <a:rPr lang="en-US" dirty="0" smtClean="0"/>
              <a:t>Having a caring, supportive parent or other caregiver can reduce the impact of toxic stress.</a:t>
            </a:r>
          </a:p>
          <a:p>
            <a:pPr>
              <a:defRPr/>
            </a:pPr>
            <a:r>
              <a:rPr lang="en-US" dirty="0" smtClean="0"/>
              <a:t>  </a:t>
            </a:r>
          </a:p>
        </p:txBody>
      </p:sp>
      <p:sp>
        <p:nvSpPr>
          <p:cNvPr id="7885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fld id="{853B6417-9044-4C2E-A820-ECC4DB1E4CA5}" type="slidenum">
              <a:rPr lang="en-US" smtClean="0">
                <a:latin typeface="Times New Roman" pitchFamily="18" charset="0"/>
              </a:rPr>
              <a:pPr/>
              <a:t>37</a:t>
            </a:fld>
            <a:endParaRPr lang="en-US" smtClean="0">
              <a:latin typeface="Times New Roman" pitchFamily="18"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a:ln/>
        </p:spPr>
      </p:sp>
      <p:sp>
        <p:nvSpPr>
          <p:cNvPr id="4505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The rate of physical growth in early childhood is slower than what was found in infancy.</a:t>
            </a:r>
          </a:p>
          <a:p>
            <a:endParaRPr lang="en-US" smtClean="0"/>
          </a:p>
          <a:p>
            <a:r>
              <a:rPr lang="en-US" smtClean="0"/>
              <a:t>Overall physical growth is at the rate of about 3 inches in height per year.</a:t>
            </a:r>
          </a:p>
          <a:p>
            <a:endParaRPr lang="en-US" smtClean="0"/>
          </a:p>
          <a:p>
            <a:r>
              <a:rPr lang="en-US" smtClean="0"/>
              <a:t>And about 4.5 pounds of weight is gained each year.</a:t>
            </a:r>
          </a:p>
          <a:p>
            <a:endParaRPr lang="en-US" smtClean="0"/>
          </a:p>
          <a:p>
            <a:r>
              <a:rPr lang="en-US" smtClean="0"/>
              <a:t>The average 6 year old in the United States is about 46 inches tall and weights about 46 pounds.</a:t>
            </a:r>
          </a:p>
          <a:p>
            <a:endParaRPr lang="en-US" smtClean="0"/>
          </a:p>
          <a:p>
            <a:r>
              <a:rPr lang="en-US" smtClean="0"/>
              <a:t>This slower growth rate translates into a smaller appetite for children between ages 2 and 6 years.</a:t>
            </a:r>
          </a:p>
        </p:txBody>
      </p:sp>
      <p:sp>
        <p:nvSpPr>
          <p:cNvPr id="4506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fld id="{8A459FA7-C242-48DE-B348-FE3DC67E1AE2}" type="slidenum">
              <a:rPr lang="en-US" smtClean="0">
                <a:latin typeface="Times New Roman" pitchFamily="18" charset="0"/>
              </a:rPr>
              <a:pPr/>
              <a:t>4</a:t>
            </a:fld>
            <a:endParaRPr lang="en-US" smtClean="0">
              <a:latin typeface="Times New Roman" pitchFamily="18"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This diminished appetite means these children are vulnerable to nutritional deficiencies.  </a:t>
            </a:r>
          </a:p>
          <a:p>
            <a:endParaRPr lang="en-US" smtClean="0"/>
          </a:p>
          <a:p>
            <a:r>
              <a:rPr lang="en-US" smtClean="0"/>
              <a:t>This is particularly true if those small appetites are satisfied with foods poor in nutrition.</a:t>
            </a:r>
          </a:p>
          <a:p>
            <a:endParaRPr lang="en-US" smtClean="0"/>
          </a:p>
          <a:p>
            <a:r>
              <a:rPr lang="en-US" smtClean="0"/>
              <a:t>Preschoolers can suffer iron deficiencies particularly if they drink too much cow’s milk which interferes with the body’s ability to absorb iron.</a:t>
            </a:r>
          </a:p>
          <a:p>
            <a:endParaRPr lang="en-US" smtClean="0"/>
          </a:p>
          <a:p>
            <a:r>
              <a:rPr lang="en-US" smtClean="0"/>
              <a:t>Children in the United States consume too many high fat, high sugar junk foods.</a:t>
            </a:r>
          </a:p>
          <a:p>
            <a:endParaRPr lang="en-US" smtClean="0"/>
          </a:p>
          <a:p>
            <a:r>
              <a:rPr lang="en-US" smtClean="0"/>
              <a:t>And while the effects of such poor nutrition might not be immediately evident, the preference for eating such intensely sugary and fatty foods is being established and can interfere with nutrition for years to come. </a:t>
            </a:r>
          </a:p>
        </p:txBody>
      </p:sp>
      <p:sp>
        <p:nvSpPr>
          <p:cNvPr id="4608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fld id="{02BA37C0-A78E-4752-8E26-B1D9E4A44301}" type="slidenum">
              <a:rPr lang="en-US" smtClean="0">
                <a:latin typeface="Times New Roman" pitchFamily="18" charset="0"/>
              </a:rPr>
              <a:pPr/>
              <a:t>5</a:t>
            </a:fld>
            <a:endParaRPr lang="en-US" smtClean="0">
              <a:latin typeface="Times New Roman" pitchFamily="18"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a:ln/>
        </p:spPr>
      </p:sp>
      <p:sp>
        <p:nvSpPr>
          <p:cNvPr id="4710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How can you avoid setting up eating problems in this age group?</a:t>
            </a:r>
          </a:p>
          <a:p>
            <a:endParaRPr lang="en-US" smtClean="0"/>
          </a:p>
          <a:p>
            <a:r>
              <a:rPr lang="en-US" smtClean="0"/>
              <a:t>The following tips are directed toward establishing reasonable expectations about food and avoiding associating food with psychological needs.</a:t>
            </a:r>
          </a:p>
          <a:p>
            <a:endParaRPr lang="en-US" smtClean="0"/>
          </a:p>
          <a:p>
            <a:r>
              <a:rPr lang="en-US" smtClean="0"/>
              <a:t>First, don’t try to force feed your child or fight with them over food.</a:t>
            </a:r>
          </a:p>
          <a:p>
            <a:endParaRPr lang="en-US" smtClean="0"/>
          </a:p>
          <a:p>
            <a:r>
              <a:rPr lang="en-US" smtClean="0"/>
              <a:t>Recognize that appetites vary and adjust accordingly.  </a:t>
            </a:r>
          </a:p>
          <a:p>
            <a:endParaRPr lang="en-US" smtClean="0"/>
          </a:p>
          <a:p>
            <a:r>
              <a:rPr lang="en-US" smtClean="0"/>
              <a:t>Keep mealtime pleasant and as a time for family members to unite and enjoy one another’s company.</a:t>
            </a:r>
          </a:p>
          <a:p>
            <a:endParaRPr lang="en-US" smtClean="0"/>
          </a:p>
          <a:p>
            <a:r>
              <a:rPr lang="en-US" smtClean="0"/>
              <a:t>Don’t become a short order chef.  Choose a reasonable menu that all can share.</a:t>
            </a:r>
          </a:p>
          <a:p>
            <a:endParaRPr lang="en-US" smtClean="0"/>
          </a:p>
          <a:p>
            <a:r>
              <a:rPr lang="en-US" smtClean="0"/>
              <a:t>Limit choices, particularly when allowing young children to make selections.  Two many options can be confusing.</a:t>
            </a:r>
          </a:p>
          <a:p>
            <a:endParaRPr lang="en-US" smtClean="0"/>
          </a:p>
          <a:p>
            <a:r>
              <a:rPr lang="en-US" smtClean="0"/>
              <a:t>Serve balanced meals.  Take the time to think about nutrition and prepare meals that are healthy.</a:t>
            </a:r>
          </a:p>
          <a:p>
            <a:endParaRPr lang="en-US" smtClean="0"/>
          </a:p>
          <a:p>
            <a:r>
              <a:rPr lang="en-US" smtClean="0"/>
              <a:t>Don’t bribe the child with food.  Offering certain foods as rewards can set up a hierarchy of good and bad foods which can get in the way of eating healthy meals.</a:t>
            </a:r>
          </a:p>
        </p:txBody>
      </p:sp>
      <p:sp>
        <p:nvSpPr>
          <p:cNvPr id="4710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fld id="{10D2FE81-A3F6-4F07-8BDC-5F8A58751D29}" type="slidenum">
              <a:rPr lang="en-US" smtClean="0">
                <a:latin typeface="Times New Roman" pitchFamily="18" charset="0"/>
              </a:rPr>
              <a:pPr/>
              <a:t>6</a:t>
            </a:fld>
            <a:endParaRPr lang="en-US" smtClean="0">
              <a:latin typeface="Times New Roman" pitchFamily="18"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fld id="{F52AA9C5-69FC-4AA6-97C5-8481F3E54D3B}" type="slidenum">
              <a:rPr lang="en-US" smtClean="0">
                <a:latin typeface="Times New Roman" pitchFamily="18" charset="0"/>
              </a:rPr>
              <a:pPr/>
              <a:t>7</a:t>
            </a:fld>
            <a:endParaRPr lang="en-US" smtClean="0">
              <a:latin typeface="Times New Roman" pitchFamily="18" charset="0"/>
            </a:endParaRPr>
          </a:p>
        </p:txBody>
      </p:sp>
      <p:sp>
        <p:nvSpPr>
          <p:cNvPr id="48131" name="Rectangle 2"/>
          <p:cNvSpPr>
            <a:spLocks noRot="1" noChangeArrowheads="1" noTextEdit="1"/>
          </p:cNvSpPr>
          <p:nvPr>
            <p:ph type="sldImg"/>
          </p:nvPr>
        </p:nvSpPr>
        <p:spPr>
          <a:ln/>
        </p:spPr>
      </p:sp>
      <p:sp>
        <p:nvSpPr>
          <p:cNvPr id="481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Now let’s turn our attention to the brain.</a:t>
            </a:r>
          </a:p>
          <a:p>
            <a:endParaRPr lang="en-US" smtClean="0"/>
          </a:p>
          <a:p>
            <a:r>
              <a:rPr lang="en-US" smtClean="0"/>
              <a:t>During early childhood, the brain continues to grow and mature.  At age 2, the brain is 75% its adult weight.  By age 6, it’s at 95 percent its adult weight.  And by 7, the brain is about 100% its adult weight.</a:t>
            </a:r>
          </a:p>
          <a:p>
            <a:endParaRPr lang="en-US" smtClean="0"/>
          </a:p>
          <a:p>
            <a:r>
              <a:rPr lang="en-US" smtClean="0"/>
              <a:t>Changes in the child’s ability to override emotional outbursts and to coordinate movement are seen as the cortex continues to mature.  </a:t>
            </a:r>
          </a:p>
          <a:p>
            <a:endParaRPr lang="en-US" smtClean="0"/>
          </a:p>
          <a:p>
            <a:r>
              <a:rPr lang="en-US" smtClean="0"/>
              <a:t>Visual pathways continue to be established and the child becomes able to reproduce what is seen on paper when drawing.  </a:t>
            </a:r>
          </a:p>
          <a:p>
            <a:endParaRPr lang="en-US" smtClean="0"/>
          </a:p>
          <a:p>
            <a:r>
              <a:rPr lang="en-US" smtClean="0"/>
              <a:t>The left hemisphere of the brain undergoes a growth spurt between ages 3 and 6 facilitating language skills.  The right hemisphere grows throughout childhood improving spatial skills, and the recognition of shapes and patterns.</a:t>
            </a:r>
          </a:p>
          <a:p>
            <a:endParaRPr lang="en-US" smtClean="0"/>
          </a:p>
          <a:p>
            <a:r>
              <a:rPr lang="en-US" smtClean="0"/>
              <a:t>Corpus callosum also grows between 3-6 years.</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fld id="{FE91DB82-7D25-45F6-8F75-80741AC68EC5}" type="slidenum">
              <a:rPr lang="en-US" smtClean="0">
                <a:latin typeface="Times New Roman" pitchFamily="18" charset="0"/>
              </a:rPr>
              <a:pPr/>
              <a:t>8</a:t>
            </a:fld>
            <a:endParaRPr lang="en-US" smtClean="0">
              <a:latin typeface="Times New Roman" pitchFamily="18" charset="0"/>
            </a:endParaRPr>
          </a:p>
        </p:txBody>
      </p:sp>
      <p:sp>
        <p:nvSpPr>
          <p:cNvPr id="49155" name="Rectangle 2"/>
          <p:cNvSpPr>
            <a:spLocks noRot="1" noChangeArrowheads="1" noTextEdit="1"/>
          </p:cNvSpPr>
          <p:nvPr>
            <p:ph type="sldImg"/>
          </p:nvPr>
        </p:nvSpPr>
        <p:spPr>
          <a:ln/>
        </p:spPr>
      </p:sp>
      <p:sp>
        <p:nvSpPr>
          <p:cNvPr id="491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Gross motor skill development occupies much of the life of a young child.</a:t>
            </a:r>
          </a:p>
          <a:p>
            <a:endParaRPr lang="en-US" smtClean="0"/>
          </a:p>
          <a:p>
            <a:r>
              <a:rPr lang="en-US" smtClean="0"/>
              <a:t>Running, jumping, swinging, and learning to ride a bicycle are all examples of gross motor skills.</a:t>
            </a:r>
          </a:p>
          <a:p>
            <a:endParaRPr lang="en-US" smtClean="0"/>
          </a:p>
          <a:p>
            <a:r>
              <a:rPr lang="en-US" smtClean="0"/>
              <a:t>Many childhood songs combine music and words with large physical movements.  Can you think of any examples?  How about “Head and Shoulders, Knees and Toes”?  Remember that one?</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a:ln/>
        </p:spPr>
      </p:sp>
      <p:sp>
        <p:nvSpPr>
          <p:cNvPr id="5017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Young children are also practicing their fine motor skills by learning to pour, using scissors, and coloring.  </a:t>
            </a:r>
          </a:p>
          <a:p>
            <a:endParaRPr lang="en-US" smtClean="0"/>
          </a:p>
          <a:p>
            <a:r>
              <a:rPr lang="en-US" smtClean="0"/>
              <a:t>Early childhood classrooms include a number of activities for improving fine motor skills.</a:t>
            </a:r>
          </a:p>
          <a:p>
            <a:endParaRPr lang="en-US" smtClean="0"/>
          </a:p>
          <a:p>
            <a:r>
              <a:rPr lang="en-US" smtClean="0"/>
              <a:t>Many songs and children’s activities incorporate fine motor skills.  Have you ever heard the song, “The Itsy Bitsy Spider”?  </a:t>
            </a:r>
          </a:p>
          <a:p>
            <a:endParaRPr lang="en-US" smtClean="0"/>
          </a:p>
          <a:p>
            <a:r>
              <a:rPr lang="en-US" smtClean="0"/>
              <a:t>You’ll find a video of it being performed in your lesson. Enjoy!</a:t>
            </a:r>
          </a:p>
        </p:txBody>
      </p:sp>
      <p:sp>
        <p:nvSpPr>
          <p:cNvPr id="5018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fld id="{C0F4A748-ADA9-4725-870B-852E74A7C7CE}" type="slidenum">
              <a:rPr lang="en-US" smtClean="0">
                <a:latin typeface="Times New Roman" pitchFamily="18" charset="0"/>
              </a:rPr>
              <a:pPr/>
              <a:t>9</a:t>
            </a:fld>
            <a:endParaRPr lang="en-US" smtClean="0">
              <a:latin typeface="Times New Roman" pitchFamily="18"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2438400"/>
            <a:ext cx="9009063" cy="1052513"/>
            <a:chOff x="0" y="1536"/>
            <a:chExt cx="5675" cy="663"/>
          </a:xfrm>
        </p:grpSpPr>
        <p:grpSp>
          <p:nvGrpSpPr>
            <p:cNvPr id="5" name="Group 3"/>
            <p:cNvGrpSpPr>
              <a:grpSpLocks/>
            </p:cNvGrpSpPr>
            <p:nvPr/>
          </p:nvGrpSpPr>
          <p:grpSpPr bwMode="auto">
            <a:xfrm>
              <a:off x="185" y="1604"/>
              <a:ext cx="449" cy="299"/>
              <a:chOff x="720" y="336"/>
              <a:chExt cx="624" cy="432"/>
            </a:xfrm>
          </p:grpSpPr>
          <p:sp>
            <p:nvSpPr>
              <p:cNvPr id="12" name="Rectangle 4"/>
              <p:cNvSpPr>
                <a:spLocks noChangeArrowheads="1"/>
              </p:cNvSpPr>
              <p:nvPr/>
            </p:nvSpPr>
            <p:spPr bwMode="auto">
              <a:xfrm>
                <a:off x="720" y="336"/>
                <a:ext cx="384" cy="432"/>
              </a:xfrm>
              <a:prstGeom prst="rect">
                <a:avLst/>
              </a:prstGeom>
              <a:solidFill>
                <a:schemeClr val="folHlink"/>
              </a:solidFill>
              <a:ln w="9525">
                <a:noFill/>
                <a:miter lim="800000"/>
                <a:headEnd/>
                <a:tailEnd/>
              </a:ln>
              <a:effectLst/>
            </p:spPr>
            <p:txBody>
              <a:bodyPr wrap="none" anchor="ctr"/>
              <a:lstStyle/>
              <a:p>
                <a:pPr>
                  <a:defRPr/>
                </a:pPr>
                <a:endParaRPr lang="en-US"/>
              </a:p>
            </p:txBody>
          </p:sp>
          <p:sp>
            <p:nvSpPr>
              <p:cNvPr id="13" name="Rectangle 5"/>
              <p:cNvSpPr>
                <a:spLocks noChangeArrowheads="1"/>
              </p:cNvSpPr>
              <p:nvPr/>
            </p:nvSpPr>
            <p:spPr bwMode="auto">
              <a:xfrm>
                <a:off x="1056" y="336"/>
                <a:ext cx="288" cy="432"/>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defRPr/>
                </a:pPr>
                <a:endParaRPr lang="en-US"/>
              </a:p>
            </p:txBody>
          </p:sp>
        </p:grpSp>
        <p:grpSp>
          <p:nvGrpSpPr>
            <p:cNvPr id="6" name="Group 6"/>
            <p:cNvGrpSpPr>
              <a:grpSpLocks/>
            </p:cNvGrpSpPr>
            <p:nvPr/>
          </p:nvGrpSpPr>
          <p:grpSpPr bwMode="auto">
            <a:xfrm>
              <a:off x="263" y="1870"/>
              <a:ext cx="466" cy="299"/>
              <a:chOff x="912" y="2640"/>
              <a:chExt cx="672" cy="432"/>
            </a:xfrm>
          </p:grpSpPr>
          <p:sp>
            <p:nvSpPr>
              <p:cNvPr id="10" name="Rectangle 7"/>
              <p:cNvSpPr>
                <a:spLocks noChangeArrowheads="1"/>
              </p:cNvSpPr>
              <p:nvPr/>
            </p:nvSpPr>
            <p:spPr bwMode="auto">
              <a:xfrm>
                <a:off x="912" y="2640"/>
                <a:ext cx="384" cy="432"/>
              </a:xfrm>
              <a:prstGeom prst="rect">
                <a:avLst/>
              </a:prstGeom>
              <a:solidFill>
                <a:schemeClr val="accent2"/>
              </a:solidFill>
              <a:ln w="9525">
                <a:noFill/>
                <a:miter lim="800000"/>
                <a:headEnd/>
                <a:tailEnd/>
              </a:ln>
              <a:effectLst/>
            </p:spPr>
            <p:txBody>
              <a:bodyPr wrap="none" anchor="ctr"/>
              <a:lstStyle/>
              <a:p>
                <a:pPr>
                  <a:defRPr/>
                </a:pPr>
                <a:endParaRPr lang="en-US"/>
              </a:p>
            </p:txBody>
          </p:sp>
          <p:sp>
            <p:nvSpPr>
              <p:cNvPr id="11" name="Rectangle 8"/>
              <p:cNvSpPr>
                <a:spLocks noChangeArrowheads="1"/>
              </p:cNvSpPr>
              <p:nvPr/>
            </p:nvSpPr>
            <p:spPr bwMode="auto">
              <a:xfrm>
                <a:off x="1248" y="2640"/>
                <a:ext cx="336" cy="432"/>
              </a:xfrm>
              <a:prstGeom prst="rect">
                <a:avLst/>
              </a:prstGeom>
              <a:gradFill rotWithShape="0">
                <a:gsLst>
                  <a:gs pos="0">
                    <a:schemeClr val="accent2"/>
                  </a:gs>
                  <a:gs pos="100000">
                    <a:schemeClr val="bg1"/>
                  </a:gs>
                </a:gsLst>
                <a:lin ang="0" scaled="1"/>
              </a:gradFill>
              <a:ln w="9525">
                <a:noFill/>
                <a:miter lim="800000"/>
                <a:headEnd/>
                <a:tailEnd/>
              </a:ln>
              <a:effectLst/>
            </p:spPr>
            <p:txBody>
              <a:bodyPr wrap="none" anchor="ctr"/>
              <a:lstStyle/>
              <a:p>
                <a:pPr>
                  <a:defRPr/>
                </a:pPr>
                <a:endParaRPr lang="en-US"/>
              </a:p>
            </p:txBody>
          </p:sp>
        </p:grpSp>
        <p:sp>
          <p:nvSpPr>
            <p:cNvPr id="7" name="Rectangle 9"/>
            <p:cNvSpPr>
              <a:spLocks noChangeArrowheads="1"/>
            </p:cNvSpPr>
            <p:nvPr/>
          </p:nvSpPr>
          <p:spPr bwMode="auto">
            <a:xfrm>
              <a:off x="0" y="1824"/>
              <a:ext cx="353" cy="266"/>
            </a:xfrm>
            <a:prstGeom prst="rect">
              <a:avLst/>
            </a:prstGeom>
            <a:gradFill rotWithShape="0">
              <a:gsLst>
                <a:gs pos="0">
                  <a:schemeClr val="bg1"/>
                </a:gs>
                <a:gs pos="100000">
                  <a:schemeClr val="hlink"/>
                </a:gs>
              </a:gsLst>
              <a:lin ang="18900000" scaled="1"/>
            </a:gradFill>
            <a:ln w="9525">
              <a:noFill/>
              <a:miter lim="800000"/>
              <a:headEnd/>
              <a:tailEnd/>
            </a:ln>
            <a:effectLst/>
          </p:spPr>
          <p:txBody>
            <a:bodyPr wrap="none" anchor="ctr"/>
            <a:lstStyle/>
            <a:p>
              <a:pPr>
                <a:defRPr/>
              </a:pPr>
              <a:endParaRPr lang="en-US"/>
            </a:p>
          </p:txBody>
        </p:sp>
        <p:sp>
          <p:nvSpPr>
            <p:cNvPr id="8" name="Rectangle 10"/>
            <p:cNvSpPr>
              <a:spLocks noChangeArrowheads="1"/>
            </p:cNvSpPr>
            <p:nvPr/>
          </p:nvSpPr>
          <p:spPr bwMode="auto">
            <a:xfrm>
              <a:off x="400" y="1536"/>
              <a:ext cx="20" cy="663"/>
            </a:xfrm>
            <a:prstGeom prst="rect">
              <a:avLst/>
            </a:prstGeom>
            <a:solidFill>
              <a:schemeClr val="bg2"/>
            </a:solidFill>
            <a:ln w="9525">
              <a:noFill/>
              <a:miter lim="800000"/>
              <a:headEnd/>
              <a:tailEnd/>
            </a:ln>
            <a:effectLst/>
          </p:spPr>
          <p:txBody>
            <a:bodyPr wrap="none" anchor="ctr"/>
            <a:lstStyle/>
            <a:p>
              <a:pPr>
                <a:defRPr/>
              </a:pPr>
              <a:endParaRPr lang="en-US"/>
            </a:p>
          </p:txBody>
        </p:sp>
        <p:sp>
          <p:nvSpPr>
            <p:cNvPr id="9" name="Rectangle 11"/>
            <p:cNvSpPr>
              <a:spLocks noChangeArrowheads="1"/>
            </p:cNvSpPr>
            <p:nvPr/>
          </p:nvSpPr>
          <p:spPr bwMode="auto">
            <a:xfrm flipV="1">
              <a:off x="199" y="2054"/>
              <a:ext cx="5476" cy="35"/>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pPr>
                <a:defRPr/>
              </a:pPr>
              <a:endParaRPr lang="en-US"/>
            </a:p>
          </p:txBody>
        </p:sp>
      </p:grpSp>
      <p:sp>
        <p:nvSpPr>
          <p:cNvPr id="46092" name="Rectangle 12"/>
          <p:cNvSpPr>
            <a:spLocks noGrp="1" noChangeArrowheads="1"/>
          </p:cNvSpPr>
          <p:nvPr>
            <p:ph type="ctrTitle"/>
          </p:nvPr>
        </p:nvSpPr>
        <p:spPr>
          <a:xfrm>
            <a:off x="990600" y="1676400"/>
            <a:ext cx="7772400" cy="1462088"/>
          </a:xfrm>
        </p:spPr>
        <p:txBody>
          <a:bodyPr/>
          <a:lstStyle>
            <a:lvl1pPr>
              <a:defRPr/>
            </a:lvl1pPr>
          </a:lstStyle>
          <a:p>
            <a:r>
              <a:rPr lang="en-US"/>
              <a:t>Click to edit Master title style</a:t>
            </a:r>
          </a:p>
        </p:txBody>
      </p:sp>
      <p:sp>
        <p:nvSpPr>
          <p:cNvPr id="46093" name="Rectangle 13"/>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a:lvl1pPr>
          </a:lstStyle>
          <a:p>
            <a:r>
              <a:rPr lang="en-US"/>
              <a:t>Click to edit Master subtitle style</a:t>
            </a:r>
          </a:p>
        </p:txBody>
      </p:sp>
      <p:sp>
        <p:nvSpPr>
          <p:cNvPr id="14" name="Rectangle 14"/>
          <p:cNvSpPr>
            <a:spLocks noGrp="1" noChangeArrowheads="1"/>
          </p:cNvSpPr>
          <p:nvPr>
            <p:ph type="dt" sz="half" idx="10"/>
          </p:nvPr>
        </p:nvSpPr>
        <p:spPr>
          <a:xfrm>
            <a:off x="990600" y="6248400"/>
            <a:ext cx="1905000" cy="457200"/>
          </a:xfrm>
        </p:spPr>
        <p:txBody>
          <a:bodyPr/>
          <a:lstStyle>
            <a:lvl1pPr>
              <a:defRPr>
                <a:solidFill>
                  <a:schemeClr val="bg2"/>
                </a:solidFill>
              </a:defRPr>
            </a:lvl1pPr>
          </a:lstStyle>
          <a:p>
            <a:pPr>
              <a:defRPr/>
            </a:pPr>
            <a:endParaRPr lang="en-US"/>
          </a:p>
        </p:txBody>
      </p:sp>
      <p:sp>
        <p:nvSpPr>
          <p:cNvPr id="15" name="Rectangle 15"/>
          <p:cNvSpPr>
            <a:spLocks noGrp="1" noChangeArrowheads="1"/>
          </p:cNvSpPr>
          <p:nvPr>
            <p:ph type="ftr" sz="quarter" idx="11"/>
          </p:nvPr>
        </p:nvSpPr>
        <p:spPr>
          <a:xfrm>
            <a:off x="3429000" y="6248400"/>
            <a:ext cx="2895600" cy="457200"/>
          </a:xfrm>
        </p:spPr>
        <p:txBody>
          <a:bodyPr/>
          <a:lstStyle>
            <a:lvl1pPr>
              <a:defRPr>
                <a:solidFill>
                  <a:schemeClr val="bg2"/>
                </a:solidFill>
              </a:defRPr>
            </a:lvl1pPr>
          </a:lstStyle>
          <a:p>
            <a:pPr>
              <a:defRPr/>
            </a:pPr>
            <a:endParaRPr lang="en-US"/>
          </a:p>
        </p:txBody>
      </p:sp>
      <p:sp>
        <p:nvSpPr>
          <p:cNvPr id="16" name="Rectangle 16"/>
          <p:cNvSpPr>
            <a:spLocks noGrp="1" noChangeArrowheads="1"/>
          </p:cNvSpPr>
          <p:nvPr>
            <p:ph type="sldNum" sz="quarter" idx="12"/>
          </p:nvPr>
        </p:nvSpPr>
        <p:spPr>
          <a:xfrm>
            <a:off x="6858000" y="6248400"/>
            <a:ext cx="1905000" cy="457200"/>
          </a:xfrm>
        </p:spPr>
        <p:txBody>
          <a:bodyPr/>
          <a:lstStyle>
            <a:lvl1pPr>
              <a:defRPr>
                <a:solidFill>
                  <a:schemeClr val="bg2"/>
                </a:solidFill>
              </a:defRPr>
            </a:lvl1pPr>
          </a:lstStyle>
          <a:p>
            <a:pPr>
              <a:defRPr/>
            </a:pPr>
            <a:fld id="{D0DC0608-B351-4A3E-A15C-026418D97AAE}" type="slidenum">
              <a:rPr lang="en-US"/>
              <a:pPr>
                <a:defRPr/>
              </a:pPr>
              <a:t>‹#›</a:t>
            </a:fld>
            <a:endParaRPr lang="en-US"/>
          </a:p>
        </p:txBody>
      </p:sp>
    </p:spTree>
    <p:extLst>
      <p:ext uri="{BB962C8B-B14F-4D97-AF65-F5344CB8AC3E}">
        <p14:creationId xmlns:p14="http://schemas.microsoft.com/office/powerpoint/2010/main" val="34709547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1"/>
          <p:cNvSpPr>
            <a:spLocks noGrp="1" noChangeArrowheads="1"/>
          </p:cNvSpPr>
          <p:nvPr>
            <p:ph type="dt" sz="half" idx="10"/>
          </p:nvPr>
        </p:nvSpPr>
        <p:spPr>
          <a:ln/>
        </p:spPr>
        <p:txBody>
          <a:bodyPr/>
          <a:lstStyle>
            <a:lvl1pPr>
              <a:defRPr/>
            </a:lvl1pPr>
          </a:lstStyle>
          <a:p>
            <a:pPr>
              <a:defRPr/>
            </a:pPr>
            <a:endParaRPr lang="en-US"/>
          </a:p>
        </p:txBody>
      </p:sp>
      <p:sp>
        <p:nvSpPr>
          <p:cNvPr id="5" name="Rectangle 12"/>
          <p:cNvSpPr>
            <a:spLocks noGrp="1" noChangeArrowheads="1"/>
          </p:cNvSpPr>
          <p:nvPr>
            <p:ph type="ftr" sz="quarter" idx="11"/>
          </p:nvPr>
        </p:nvSpPr>
        <p:spPr>
          <a:ln/>
        </p:spPr>
        <p:txBody>
          <a:bodyPr/>
          <a:lstStyle>
            <a:lvl1pPr>
              <a:defRPr/>
            </a:lvl1pPr>
          </a:lstStyle>
          <a:p>
            <a:pPr>
              <a:defRPr/>
            </a:pPr>
            <a:endParaRPr lang="en-US"/>
          </a:p>
        </p:txBody>
      </p:sp>
      <p:sp>
        <p:nvSpPr>
          <p:cNvPr id="6" name="Rectangle 13"/>
          <p:cNvSpPr>
            <a:spLocks noGrp="1" noChangeArrowheads="1"/>
          </p:cNvSpPr>
          <p:nvPr>
            <p:ph type="sldNum" sz="quarter" idx="12"/>
          </p:nvPr>
        </p:nvSpPr>
        <p:spPr>
          <a:ln/>
        </p:spPr>
        <p:txBody>
          <a:bodyPr/>
          <a:lstStyle>
            <a:lvl1pPr>
              <a:defRPr/>
            </a:lvl1pPr>
          </a:lstStyle>
          <a:p>
            <a:pPr>
              <a:defRPr/>
            </a:pPr>
            <a:fld id="{739A4A3D-7DB0-4B92-A222-42B4DB071456}" type="slidenum">
              <a:rPr lang="en-US"/>
              <a:pPr>
                <a:defRPr/>
              </a:pPr>
              <a:t>‹#›</a:t>
            </a:fld>
            <a:endParaRPr lang="en-US"/>
          </a:p>
        </p:txBody>
      </p:sp>
    </p:spTree>
    <p:extLst>
      <p:ext uri="{BB962C8B-B14F-4D97-AF65-F5344CB8AC3E}">
        <p14:creationId xmlns:p14="http://schemas.microsoft.com/office/powerpoint/2010/main" val="3619155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04050" y="214313"/>
            <a:ext cx="1951038" cy="5918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150938" y="214313"/>
            <a:ext cx="5700712" cy="5918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1"/>
          <p:cNvSpPr>
            <a:spLocks noGrp="1" noChangeArrowheads="1"/>
          </p:cNvSpPr>
          <p:nvPr>
            <p:ph type="dt" sz="half" idx="10"/>
          </p:nvPr>
        </p:nvSpPr>
        <p:spPr>
          <a:ln/>
        </p:spPr>
        <p:txBody>
          <a:bodyPr/>
          <a:lstStyle>
            <a:lvl1pPr>
              <a:defRPr/>
            </a:lvl1pPr>
          </a:lstStyle>
          <a:p>
            <a:pPr>
              <a:defRPr/>
            </a:pPr>
            <a:endParaRPr lang="en-US"/>
          </a:p>
        </p:txBody>
      </p:sp>
      <p:sp>
        <p:nvSpPr>
          <p:cNvPr id="5" name="Rectangle 12"/>
          <p:cNvSpPr>
            <a:spLocks noGrp="1" noChangeArrowheads="1"/>
          </p:cNvSpPr>
          <p:nvPr>
            <p:ph type="ftr" sz="quarter" idx="11"/>
          </p:nvPr>
        </p:nvSpPr>
        <p:spPr>
          <a:ln/>
        </p:spPr>
        <p:txBody>
          <a:bodyPr/>
          <a:lstStyle>
            <a:lvl1pPr>
              <a:defRPr/>
            </a:lvl1pPr>
          </a:lstStyle>
          <a:p>
            <a:pPr>
              <a:defRPr/>
            </a:pPr>
            <a:endParaRPr lang="en-US"/>
          </a:p>
        </p:txBody>
      </p:sp>
      <p:sp>
        <p:nvSpPr>
          <p:cNvPr id="6" name="Rectangle 13"/>
          <p:cNvSpPr>
            <a:spLocks noGrp="1" noChangeArrowheads="1"/>
          </p:cNvSpPr>
          <p:nvPr>
            <p:ph type="sldNum" sz="quarter" idx="12"/>
          </p:nvPr>
        </p:nvSpPr>
        <p:spPr>
          <a:ln/>
        </p:spPr>
        <p:txBody>
          <a:bodyPr/>
          <a:lstStyle>
            <a:lvl1pPr>
              <a:defRPr/>
            </a:lvl1pPr>
          </a:lstStyle>
          <a:p>
            <a:pPr>
              <a:defRPr/>
            </a:pPr>
            <a:fld id="{C0237C16-2F60-4395-A422-28A6D084D1D0}" type="slidenum">
              <a:rPr lang="en-US"/>
              <a:pPr>
                <a:defRPr/>
              </a:pPr>
              <a:t>‹#›</a:t>
            </a:fld>
            <a:endParaRPr lang="en-US"/>
          </a:p>
        </p:txBody>
      </p:sp>
    </p:spTree>
    <p:extLst>
      <p:ext uri="{BB962C8B-B14F-4D97-AF65-F5344CB8AC3E}">
        <p14:creationId xmlns:p14="http://schemas.microsoft.com/office/powerpoint/2010/main" val="79798354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OverTx" preserve="1">
  <p:cSld name="Title and 2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1150938" y="214313"/>
            <a:ext cx="7793037" cy="1462087"/>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1182688" y="2017713"/>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5145088" y="2017713"/>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half" idx="3"/>
          </p:nvPr>
        </p:nvSpPr>
        <p:spPr>
          <a:xfrm>
            <a:off x="1182688" y="4151313"/>
            <a:ext cx="77724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11"/>
          <p:cNvSpPr>
            <a:spLocks noGrp="1" noChangeArrowheads="1"/>
          </p:cNvSpPr>
          <p:nvPr>
            <p:ph type="dt" sz="half" idx="10"/>
          </p:nvPr>
        </p:nvSpPr>
        <p:spPr>
          <a:ln/>
        </p:spPr>
        <p:txBody>
          <a:bodyPr/>
          <a:lstStyle>
            <a:lvl1pPr>
              <a:defRPr/>
            </a:lvl1pPr>
          </a:lstStyle>
          <a:p>
            <a:pPr>
              <a:defRPr/>
            </a:pPr>
            <a:endParaRPr lang="en-US"/>
          </a:p>
        </p:txBody>
      </p:sp>
      <p:sp>
        <p:nvSpPr>
          <p:cNvPr id="7" name="Rectangle 12"/>
          <p:cNvSpPr>
            <a:spLocks noGrp="1" noChangeArrowheads="1"/>
          </p:cNvSpPr>
          <p:nvPr>
            <p:ph type="ftr" sz="quarter" idx="11"/>
          </p:nvPr>
        </p:nvSpPr>
        <p:spPr>
          <a:ln/>
        </p:spPr>
        <p:txBody>
          <a:bodyPr/>
          <a:lstStyle>
            <a:lvl1pPr>
              <a:defRPr/>
            </a:lvl1pPr>
          </a:lstStyle>
          <a:p>
            <a:pPr>
              <a:defRPr/>
            </a:pPr>
            <a:endParaRPr lang="en-US"/>
          </a:p>
        </p:txBody>
      </p:sp>
      <p:sp>
        <p:nvSpPr>
          <p:cNvPr id="8" name="Rectangle 13"/>
          <p:cNvSpPr>
            <a:spLocks noGrp="1" noChangeArrowheads="1"/>
          </p:cNvSpPr>
          <p:nvPr>
            <p:ph type="sldNum" sz="quarter" idx="12"/>
          </p:nvPr>
        </p:nvSpPr>
        <p:spPr>
          <a:ln/>
        </p:spPr>
        <p:txBody>
          <a:bodyPr/>
          <a:lstStyle>
            <a:lvl1pPr>
              <a:defRPr/>
            </a:lvl1pPr>
          </a:lstStyle>
          <a:p>
            <a:pPr>
              <a:defRPr/>
            </a:pPr>
            <a:fld id="{53B3064D-5BED-4713-BCFC-A70839450E0B}" type="slidenum">
              <a:rPr lang="en-US"/>
              <a:pPr>
                <a:defRPr/>
              </a:pPr>
              <a:t>‹#›</a:t>
            </a:fld>
            <a:endParaRPr lang="en-US"/>
          </a:p>
        </p:txBody>
      </p:sp>
    </p:spTree>
    <p:extLst>
      <p:ext uri="{BB962C8B-B14F-4D97-AF65-F5344CB8AC3E}">
        <p14:creationId xmlns:p14="http://schemas.microsoft.com/office/powerpoint/2010/main" val="23934510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150938" y="214313"/>
            <a:ext cx="7793037" cy="1462087"/>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182688" y="2017713"/>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45088" y="2017713"/>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1"/>
          <p:cNvSpPr>
            <a:spLocks noGrp="1" noChangeArrowheads="1"/>
          </p:cNvSpPr>
          <p:nvPr>
            <p:ph type="dt" sz="half" idx="10"/>
          </p:nvPr>
        </p:nvSpPr>
        <p:spPr>
          <a:ln/>
        </p:spPr>
        <p:txBody>
          <a:bodyPr/>
          <a:lstStyle>
            <a:lvl1pPr>
              <a:defRPr/>
            </a:lvl1pPr>
          </a:lstStyle>
          <a:p>
            <a:pPr>
              <a:defRPr/>
            </a:pPr>
            <a:endParaRPr lang="en-US"/>
          </a:p>
        </p:txBody>
      </p:sp>
      <p:sp>
        <p:nvSpPr>
          <p:cNvPr id="6" name="Rectangle 12"/>
          <p:cNvSpPr>
            <a:spLocks noGrp="1" noChangeArrowheads="1"/>
          </p:cNvSpPr>
          <p:nvPr>
            <p:ph type="ftr" sz="quarter" idx="11"/>
          </p:nvPr>
        </p:nvSpPr>
        <p:spPr>
          <a:ln/>
        </p:spPr>
        <p:txBody>
          <a:bodyPr/>
          <a:lstStyle>
            <a:lvl1pPr>
              <a:defRPr/>
            </a:lvl1pPr>
          </a:lstStyle>
          <a:p>
            <a:pPr>
              <a:defRPr/>
            </a:pPr>
            <a:endParaRPr lang="en-US"/>
          </a:p>
        </p:txBody>
      </p:sp>
      <p:sp>
        <p:nvSpPr>
          <p:cNvPr id="7" name="Rectangle 13"/>
          <p:cNvSpPr>
            <a:spLocks noGrp="1" noChangeArrowheads="1"/>
          </p:cNvSpPr>
          <p:nvPr>
            <p:ph type="sldNum" sz="quarter" idx="12"/>
          </p:nvPr>
        </p:nvSpPr>
        <p:spPr>
          <a:ln/>
        </p:spPr>
        <p:txBody>
          <a:bodyPr/>
          <a:lstStyle>
            <a:lvl1pPr>
              <a:defRPr/>
            </a:lvl1pPr>
          </a:lstStyle>
          <a:p>
            <a:pPr>
              <a:defRPr/>
            </a:pPr>
            <a:fld id="{C8A000D9-23B7-41D7-9D60-AA40B207FCCA}" type="slidenum">
              <a:rPr lang="en-US"/>
              <a:pPr>
                <a:defRPr/>
              </a:pPr>
              <a:t>‹#›</a:t>
            </a:fld>
            <a:endParaRPr lang="en-US"/>
          </a:p>
        </p:txBody>
      </p:sp>
    </p:spTree>
    <p:extLst>
      <p:ext uri="{BB962C8B-B14F-4D97-AF65-F5344CB8AC3E}">
        <p14:creationId xmlns:p14="http://schemas.microsoft.com/office/powerpoint/2010/main" val="359952913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ClipArt" preserve="1">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1150938" y="214313"/>
            <a:ext cx="7793037" cy="1462087"/>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182688" y="2017713"/>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5145088" y="2017713"/>
            <a:ext cx="3810000" cy="4114800"/>
          </a:xfrm>
        </p:spPr>
        <p:txBody>
          <a:bodyPr/>
          <a:lstStyle/>
          <a:p>
            <a:pPr lvl="0"/>
            <a:endParaRPr lang="en-US" noProof="0" smtClean="0"/>
          </a:p>
        </p:txBody>
      </p:sp>
      <p:sp>
        <p:nvSpPr>
          <p:cNvPr id="5" name="Rectangle 11"/>
          <p:cNvSpPr>
            <a:spLocks noGrp="1" noChangeArrowheads="1"/>
          </p:cNvSpPr>
          <p:nvPr>
            <p:ph type="dt" sz="half" idx="10"/>
          </p:nvPr>
        </p:nvSpPr>
        <p:spPr>
          <a:ln/>
        </p:spPr>
        <p:txBody>
          <a:bodyPr/>
          <a:lstStyle>
            <a:lvl1pPr>
              <a:defRPr/>
            </a:lvl1pPr>
          </a:lstStyle>
          <a:p>
            <a:pPr>
              <a:defRPr/>
            </a:pPr>
            <a:endParaRPr lang="en-US"/>
          </a:p>
        </p:txBody>
      </p:sp>
      <p:sp>
        <p:nvSpPr>
          <p:cNvPr id="6" name="Rectangle 12"/>
          <p:cNvSpPr>
            <a:spLocks noGrp="1" noChangeArrowheads="1"/>
          </p:cNvSpPr>
          <p:nvPr>
            <p:ph type="ftr" sz="quarter" idx="11"/>
          </p:nvPr>
        </p:nvSpPr>
        <p:spPr>
          <a:ln/>
        </p:spPr>
        <p:txBody>
          <a:bodyPr/>
          <a:lstStyle>
            <a:lvl1pPr>
              <a:defRPr/>
            </a:lvl1pPr>
          </a:lstStyle>
          <a:p>
            <a:pPr>
              <a:defRPr/>
            </a:pPr>
            <a:endParaRPr lang="en-US"/>
          </a:p>
        </p:txBody>
      </p:sp>
      <p:sp>
        <p:nvSpPr>
          <p:cNvPr id="7" name="Rectangle 13"/>
          <p:cNvSpPr>
            <a:spLocks noGrp="1" noChangeArrowheads="1"/>
          </p:cNvSpPr>
          <p:nvPr>
            <p:ph type="sldNum" sz="quarter" idx="12"/>
          </p:nvPr>
        </p:nvSpPr>
        <p:spPr>
          <a:ln/>
        </p:spPr>
        <p:txBody>
          <a:bodyPr/>
          <a:lstStyle>
            <a:lvl1pPr>
              <a:defRPr/>
            </a:lvl1pPr>
          </a:lstStyle>
          <a:p>
            <a:pPr>
              <a:defRPr/>
            </a:pPr>
            <a:fld id="{5B9B42A0-A42D-4F9F-8C58-9E312F653D07}" type="slidenum">
              <a:rPr lang="en-US"/>
              <a:pPr>
                <a:defRPr/>
              </a:pPr>
              <a:t>‹#›</a:t>
            </a:fld>
            <a:endParaRPr lang="en-US"/>
          </a:p>
        </p:txBody>
      </p:sp>
    </p:spTree>
    <p:extLst>
      <p:ext uri="{BB962C8B-B14F-4D97-AF65-F5344CB8AC3E}">
        <p14:creationId xmlns:p14="http://schemas.microsoft.com/office/powerpoint/2010/main" val="34260621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1"/>
          <p:cNvSpPr>
            <a:spLocks noGrp="1" noChangeArrowheads="1"/>
          </p:cNvSpPr>
          <p:nvPr>
            <p:ph type="dt" sz="half" idx="10"/>
          </p:nvPr>
        </p:nvSpPr>
        <p:spPr>
          <a:ln/>
        </p:spPr>
        <p:txBody>
          <a:bodyPr/>
          <a:lstStyle>
            <a:lvl1pPr>
              <a:defRPr/>
            </a:lvl1pPr>
          </a:lstStyle>
          <a:p>
            <a:pPr>
              <a:defRPr/>
            </a:pPr>
            <a:endParaRPr lang="en-US"/>
          </a:p>
        </p:txBody>
      </p:sp>
      <p:sp>
        <p:nvSpPr>
          <p:cNvPr id="5" name="Rectangle 12"/>
          <p:cNvSpPr>
            <a:spLocks noGrp="1" noChangeArrowheads="1"/>
          </p:cNvSpPr>
          <p:nvPr>
            <p:ph type="ftr" sz="quarter" idx="11"/>
          </p:nvPr>
        </p:nvSpPr>
        <p:spPr>
          <a:ln/>
        </p:spPr>
        <p:txBody>
          <a:bodyPr/>
          <a:lstStyle>
            <a:lvl1pPr>
              <a:defRPr/>
            </a:lvl1pPr>
          </a:lstStyle>
          <a:p>
            <a:pPr>
              <a:defRPr/>
            </a:pPr>
            <a:endParaRPr lang="en-US"/>
          </a:p>
        </p:txBody>
      </p:sp>
      <p:sp>
        <p:nvSpPr>
          <p:cNvPr id="6" name="Rectangle 13"/>
          <p:cNvSpPr>
            <a:spLocks noGrp="1" noChangeArrowheads="1"/>
          </p:cNvSpPr>
          <p:nvPr>
            <p:ph type="sldNum" sz="quarter" idx="12"/>
          </p:nvPr>
        </p:nvSpPr>
        <p:spPr>
          <a:ln/>
        </p:spPr>
        <p:txBody>
          <a:bodyPr/>
          <a:lstStyle>
            <a:lvl1pPr>
              <a:defRPr/>
            </a:lvl1pPr>
          </a:lstStyle>
          <a:p>
            <a:pPr>
              <a:defRPr/>
            </a:pPr>
            <a:fld id="{D78AD082-AAF3-477D-BF87-EA4CE93C1F66}" type="slidenum">
              <a:rPr lang="en-US"/>
              <a:pPr>
                <a:defRPr/>
              </a:pPr>
              <a:t>‹#›</a:t>
            </a:fld>
            <a:endParaRPr lang="en-US"/>
          </a:p>
        </p:txBody>
      </p:sp>
    </p:spTree>
    <p:extLst>
      <p:ext uri="{BB962C8B-B14F-4D97-AF65-F5344CB8AC3E}">
        <p14:creationId xmlns:p14="http://schemas.microsoft.com/office/powerpoint/2010/main" val="40106032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1"/>
          <p:cNvSpPr>
            <a:spLocks noGrp="1" noChangeArrowheads="1"/>
          </p:cNvSpPr>
          <p:nvPr>
            <p:ph type="dt" sz="half" idx="10"/>
          </p:nvPr>
        </p:nvSpPr>
        <p:spPr>
          <a:ln/>
        </p:spPr>
        <p:txBody>
          <a:bodyPr/>
          <a:lstStyle>
            <a:lvl1pPr>
              <a:defRPr/>
            </a:lvl1pPr>
          </a:lstStyle>
          <a:p>
            <a:pPr>
              <a:defRPr/>
            </a:pPr>
            <a:endParaRPr lang="en-US"/>
          </a:p>
        </p:txBody>
      </p:sp>
      <p:sp>
        <p:nvSpPr>
          <p:cNvPr id="5" name="Rectangle 12"/>
          <p:cNvSpPr>
            <a:spLocks noGrp="1" noChangeArrowheads="1"/>
          </p:cNvSpPr>
          <p:nvPr>
            <p:ph type="ftr" sz="quarter" idx="11"/>
          </p:nvPr>
        </p:nvSpPr>
        <p:spPr>
          <a:ln/>
        </p:spPr>
        <p:txBody>
          <a:bodyPr/>
          <a:lstStyle>
            <a:lvl1pPr>
              <a:defRPr/>
            </a:lvl1pPr>
          </a:lstStyle>
          <a:p>
            <a:pPr>
              <a:defRPr/>
            </a:pPr>
            <a:endParaRPr lang="en-US"/>
          </a:p>
        </p:txBody>
      </p:sp>
      <p:sp>
        <p:nvSpPr>
          <p:cNvPr id="6" name="Rectangle 13"/>
          <p:cNvSpPr>
            <a:spLocks noGrp="1" noChangeArrowheads="1"/>
          </p:cNvSpPr>
          <p:nvPr>
            <p:ph type="sldNum" sz="quarter" idx="12"/>
          </p:nvPr>
        </p:nvSpPr>
        <p:spPr>
          <a:ln/>
        </p:spPr>
        <p:txBody>
          <a:bodyPr/>
          <a:lstStyle>
            <a:lvl1pPr>
              <a:defRPr/>
            </a:lvl1pPr>
          </a:lstStyle>
          <a:p>
            <a:pPr>
              <a:defRPr/>
            </a:pPr>
            <a:fld id="{6B9A59C5-DAF5-48DE-8848-12EAD57CEC7D}" type="slidenum">
              <a:rPr lang="en-US"/>
              <a:pPr>
                <a:defRPr/>
              </a:pPr>
              <a:t>‹#›</a:t>
            </a:fld>
            <a:endParaRPr lang="en-US"/>
          </a:p>
        </p:txBody>
      </p:sp>
    </p:spTree>
    <p:extLst>
      <p:ext uri="{BB962C8B-B14F-4D97-AF65-F5344CB8AC3E}">
        <p14:creationId xmlns:p14="http://schemas.microsoft.com/office/powerpoint/2010/main" val="18040467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182688" y="2017713"/>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45088" y="2017713"/>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1"/>
          <p:cNvSpPr>
            <a:spLocks noGrp="1" noChangeArrowheads="1"/>
          </p:cNvSpPr>
          <p:nvPr>
            <p:ph type="dt" sz="half" idx="10"/>
          </p:nvPr>
        </p:nvSpPr>
        <p:spPr>
          <a:ln/>
        </p:spPr>
        <p:txBody>
          <a:bodyPr/>
          <a:lstStyle>
            <a:lvl1pPr>
              <a:defRPr/>
            </a:lvl1pPr>
          </a:lstStyle>
          <a:p>
            <a:pPr>
              <a:defRPr/>
            </a:pPr>
            <a:endParaRPr lang="en-US"/>
          </a:p>
        </p:txBody>
      </p:sp>
      <p:sp>
        <p:nvSpPr>
          <p:cNvPr id="6" name="Rectangle 12"/>
          <p:cNvSpPr>
            <a:spLocks noGrp="1" noChangeArrowheads="1"/>
          </p:cNvSpPr>
          <p:nvPr>
            <p:ph type="ftr" sz="quarter" idx="11"/>
          </p:nvPr>
        </p:nvSpPr>
        <p:spPr>
          <a:ln/>
        </p:spPr>
        <p:txBody>
          <a:bodyPr/>
          <a:lstStyle>
            <a:lvl1pPr>
              <a:defRPr/>
            </a:lvl1pPr>
          </a:lstStyle>
          <a:p>
            <a:pPr>
              <a:defRPr/>
            </a:pPr>
            <a:endParaRPr lang="en-US"/>
          </a:p>
        </p:txBody>
      </p:sp>
      <p:sp>
        <p:nvSpPr>
          <p:cNvPr id="7" name="Rectangle 13"/>
          <p:cNvSpPr>
            <a:spLocks noGrp="1" noChangeArrowheads="1"/>
          </p:cNvSpPr>
          <p:nvPr>
            <p:ph type="sldNum" sz="quarter" idx="12"/>
          </p:nvPr>
        </p:nvSpPr>
        <p:spPr>
          <a:ln/>
        </p:spPr>
        <p:txBody>
          <a:bodyPr/>
          <a:lstStyle>
            <a:lvl1pPr>
              <a:defRPr/>
            </a:lvl1pPr>
          </a:lstStyle>
          <a:p>
            <a:pPr>
              <a:defRPr/>
            </a:pPr>
            <a:fld id="{D2E3DFC7-CA1E-4135-8115-3CA5FF463B64}" type="slidenum">
              <a:rPr lang="en-US"/>
              <a:pPr>
                <a:defRPr/>
              </a:pPr>
              <a:t>‹#›</a:t>
            </a:fld>
            <a:endParaRPr lang="en-US"/>
          </a:p>
        </p:txBody>
      </p:sp>
    </p:spTree>
    <p:extLst>
      <p:ext uri="{BB962C8B-B14F-4D97-AF65-F5344CB8AC3E}">
        <p14:creationId xmlns:p14="http://schemas.microsoft.com/office/powerpoint/2010/main" val="28167144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1"/>
          <p:cNvSpPr>
            <a:spLocks noGrp="1" noChangeArrowheads="1"/>
          </p:cNvSpPr>
          <p:nvPr>
            <p:ph type="dt" sz="half" idx="10"/>
          </p:nvPr>
        </p:nvSpPr>
        <p:spPr>
          <a:ln/>
        </p:spPr>
        <p:txBody>
          <a:bodyPr/>
          <a:lstStyle>
            <a:lvl1pPr>
              <a:defRPr/>
            </a:lvl1pPr>
          </a:lstStyle>
          <a:p>
            <a:pPr>
              <a:defRPr/>
            </a:pPr>
            <a:endParaRPr lang="en-US"/>
          </a:p>
        </p:txBody>
      </p:sp>
      <p:sp>
        <p:nvSpPr>
          <p:cNvPr id="8" name="Rectangle 12"/>
          <p:cNvSpPr>
            <a:spLocks noGrp="1" noChangeArrowheads="1"/>
          </p:cNvSpPr>
          <p:nvPr>
            <p:ph type="ftr" sz="quarter" idx="11"/>
          </p:nvPr>
        </p:nvSpPr>
        <p:spPr>
          <a:ln/>
        </p:spPr>
        <p:txBody>
          <a:bodyPr/>
          <a:lstStyle>
            <a:lvl1pPr>
              <a:defRPr/>
            </a:lvl1pPr>
          </a:lstStyle>
          <a:p>
            <a:pPr>
              <a:defRPr/>
            </a:pPr>
            <a:endParaRPr lang="en-US"/>
          </a:p>
        </p:txBody>
      </p:sp>
      <p:sp>
        <p:nvSpPr>
          <p:cNvPr id="9" name="Rectangle 13"/>
          <p:cNvSpPr>
            <a:spLocks noGrp="1" noChangeArrowheads="1"/>
          </p:cNvSpPr>
          <p:nvPr>
            <p:ph type="sldNum" sz="quarter" idx="12"/>
          </p:nvPr>
        </p:nvSpPr>
        <p:spPr>
          <a:ln/>
        </p:spPr>
        <p:txBody>
          <a:bodyPr/>
          <a:lstStyle>
            <a:lvl1pPr>
              <a:defRPr/>
            </a:lvl1pPr>
          </a:lstStyle>
          <a:p>
            <a:pPr>
              <a:defRPr/>
            </a:pPr>
            <a:fld id="{EE1602E7-BD93-427E-AC33-DB4A2B9CF952}" type="slidenum">
              <a:rPr lang="en-US"/>
              <a:pPr>
                <a:defRPr/>
              </a:pPr>
              <a:t>‹#›</a:t>
            </a:fld>
            <a:endParaRPr lang="en-US"/>
          </a:p>
        </p:txBody>
      </p:sp>
    </p:spTree>
    <p:extLst>
      <p:ext uri="{BB962C8B-B14F-4D97-AF65-F5344CB8AC3E}">
        <p14:creationId xmlns:p14="http://schemas.microsoft.com/office/powerpoint/2010/main" val="20829114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1"/>
          <p:cNvSpPr>
            <a:spLocks noGrp="1" noChangeArrowheads="1"/>
          </p:cNvSpPr>
          <p:nvPr>
            <p:ph type="dt" sz="half" idx="10"/>
          </p:nvPr>
        </p:nvSpPr>
        <p:spPr>
          <a:ln/>
        </p:spPr>
        <p:txBody>
          <a:bodyPr/>
          <a:lstStyle>
            <a:lvl1pPr>
              <a:defRPr/>
            </a:lvl1pPr>
          </a:lstStyle>
          <a:p>
            <a:pPr>
              <a:defRPr/>
            </a:pPr>
            <a:endParaRPr lang="en-US"/>
          </a:p>
        </p:txBody>
      </p:sp>
      <p:sp>
        <p:nvSpPr>
          <p:cNvPr id="4" name="Rectangle 12"/>
          <p:cNvSpPr>
            <a:spLocks noGrp="1" noChangeArrowheads="1"/>
          </p:cNvSpPr>
          <p:nvPr>
            <p:ph type="ftr" sz="quarter" idx="11"/>
          </p:nvPr>
        </p:nvSpPr>
        <p:spPr>
          <a:ln/>
        </p:spPr>
        <p:txBody>
          <a:bodyPr/>
          <a:lstStyle>
            <a:lvl1pPr>
              <a:defRPr/>
            </a:lvl1pPr>
          </a:lstStyle>
          <a:p>
            <a:pPr>
              <a:defRPr/>
            </a:pPr>
            <a:endParaRPr lang="en-US"/>
          </a:p>
        </p:txBody>
      </p:sp>
      <p:sp>
        <p:nvSpPr>
          <p:cNvPr id="5" name="Rectangle 13"/>
          <p:cNvSpPr>
            <a:spLocks noGrp="1" noChangeArrowheads="1"/>
          </p:cNvSpPr>
          <p:nvPr>
            <p:ph type="sldNum" sz="quarter" idx="12"/>
          </p:nvPr>
        </p:nvSpPr>
        <p:spPr>
          <a:ln/>
        </p:spPr>
        <p:txBody>
          <a:bodyPr/>
          <a:lstStyle>
            <a:lvl1pPr>
              <a:defRPr/>
            </a:lvl1pPr>
          </a:lstStyle>
          <a:p>
            <a:pPr>
              <a:defRPr/>
            </a:pPr>
            <a:fld id="{B553CFE4-6667-427E-B994-989EB13AF3D8}" type="slidenum">
              <a:rPr lang="en-US"/>
              <a:pPr>
                <a:defRPr/>
              </a:pPr>
              <a:t>‹#›</a:t>
            </a:fld>
            <a:endParaRPr lang="en-US"/>
          </a:p>
        </p:txBody>
      </p:sp>
    </p:spTree>
    <p:extLst>
      <p:ext uri="{BB962C8B-B14F-4D97-AF65-F5344CB8AC3E}">
        <p14:creationId xmlns:p14="http://schemas.microsoft.com/office/powerpoint/2010/main" val="23331103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1"/>
          <p:cNvSpPr>
            <a:spLocks noGrp="1" noChangeArrowheads="1"/>
          </p:cNvSpPr>
          <p:nvPr>
            <p:ph type="dt" sz="half" idx="10"/>
          </p:nvPr>
        </p:nvSpPr>
        <p:spPr>
          <a:ln/>
        </p:spPr>
        <p:txBody>
          <a:bodyPr/>
          <a:lstStyle>
            <a:lvl1pPr>
              <a:defRPr/>
            </a:lvl1pPr>
          </a:lstStyle>
          <a:p>
            <a:pPr>
              <a:defRPr/>
            </a:pPr>
            <a:endParaRPr lang="en-US"/>
          </a:p>
        </p:txBody>
      </p:sp>
      <p:sp>
        <p:nvSpPr>
          <p:cNvPr id="3" name="Rectangle 12"/>
          <p:cNvSpPr>
            <a:spLocks noGrp="1" noChangeArrowheads="1"/>
          </p:cNvSpPr>
          <p:nvPr>
            <p:ph type="ftr" sz="quarter" idx="11"/>
          </p:nvPr>
        </p:nvSpPr>
        <p:spPr>
          <a:ln/>
        </p:spPr>
        <p:txBody>
          <a:bodyPr/>
          <a:lstStyle>
            <a:lvl1pPr>
              <a:defRPr/>
            </a:lvl1pPr>
          </a:lstStyle>
          <a:p>
            <a:pPr>
              <a:defRPr/>
            </a:pPr>
            <a:endParaRPr lang="en-US"/>
          </a:p>
        </p:txBody>
      </p:sp>
      <p:sp>
        <p:nvSpPr>
          <p:cNvPr id="4" name="Rectangle 13"/>
          <p:cNvSpPr>
            <a:spLocks noGrp="1" noChangeArrowheads="1"/>
          </p:cNvSpPr>
          <p:nvPr>
            <p:ph type="sldNum" sz="quarter" idx="12"/>
          </p:nvPr>
        </p:nvSpPr>
        <p:spPr>
          <a:ln/>
        </p:spPr>
        <p:txBody>
          <a:bodyPr/>
          <a:lstStyle>
            <a:lvl1pPr>
              <a:defRPr/>
            </a:lvl1pPr>
          </a:lstStyle>
          <a:p>
            <a:pPr>
              <a:defRPr/>
            </a:pPr>
            <a:fld id="{E7555A0F-1E05-4C9B-85D0-9E6806E36737}" type="slidenum">
              <a:rPr lang="en-US"/>
              <a:pPr>
                <a:defRPr/>
              </a:pPr>
              <a:t>‹#›</a:t>
            </a:fld>
            <a:endParaRPr lang="en-US"/>
          </a:p>
        </p:txBody>
      </p:sp>
    </p:spTree>
    <p:extLst>
      <p:ext uri="{BB962C8B-B14F-4D97-AF65-F5344CB8AC3E}">
        <p14:creationId xmlns:p14="http://schemas.microsoft.com/office/powerpoint/2010/main" val="17107750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1"/>
          <p:cNvSpPr>
            <a:spLocks noGrp="1" noChangeArrowheads="1"/>
          </p:cNvSpPr>
          <p:nvPr>
            <p:ph type="dt" sz="half" idx="10"/>
          </p:nvPr>
        </p:nvSpPr>
        <p:spPr>
          <a:ln/>
        </p:spPr>
        <p:txBody>
          <a:bodyPr/>
          <a:lstStyle>
            <a:lvl1pPr>
              <a:defRPr/>
            </a:lvl1pPr>
          </a:lstStyle>
          <a:p>
            <a:pPr>
              <a:defRPr/>
            </a:pPr>
            <a:endParaRPr lang="en-US"/>
          </a:p>
        </p:txBody>
      </p:sp>
      <p:sp>
        <p:nvSpPr>
          <p:cNvPr id="6" name="Rectangle 12"/>
          <p:cNvSpPr>
            <a:spLocks noGrp="1" noChangeArrowheads="1"/>
          </p:cNvSpPr>
          <p:nvPr>
            <p:ph type="ftr" sz="quarter" idx="11"/>
          </p:nvPr>
        </p:nvSpPr>
        <p:spPr>
          <a:ln/>
        </p:spPr>
        <p:txBody>
          <a:bodyPr/>
          <a:lstStyle>
            <a:lvl1pPr>
              <a:defRPr/>
            </a:lvl1pPr>
          </a:lstStyle>
          <a:p>
            <a:pPr>
              <a:defRPr/>
            </a:pPr>
            <a:endParaRPr lang="en-US"/>
          </a:p>
        </p:txBody>
      </p:sp>
      <p:sp>
        <p:nvSpPr>
          <p:cNvPr id="7" name="Rectangle 13"/>
          <p:cNvSpPr>
            <a:spLocks noGrp="1" noChangeArrowheads="1"/>
          </p:cNvSpPr>
          <p:nvPr>
            <p:ph type="sldNum" sz="quarter" idx="12"/>
          </p:nvPr>
        </p:nvSpPr>
        <p:spPr>
          <a:ln/>
        </p:spPr>
        <p:txBody>
          <a:bodyPr/>
          <a:lstStyle>
            <a:lvl1pPr>
              <a:defRPr/>
            </a:lvl1pPr>
          </a:lstStyle>
          <a:p>
            <a:pPr>
              <a:defRPr/>
            </a:pPr>
            <a:fld id="{7BC395B5-F37B-48D5-A7A3-CD055DF9027F}" type="slidenum">
              <a:rPr lang="en-US"/>
              <a:pPr>
                <a:defRPr/>
              </a:pPr>
              <a:t>‹#›</a:t>
            </a:fld>
            <a:endParaRPr lang="en-US"/>
          </a:p>
        </p:txBody>
      </p:sp>
    </p:spTree>
    <p:extLst>
      <p:ext uri="{BB962C8B-B14F-4D97-AF65-F5344CB8AC3E}">
        <p14:creationId xmlns:p14="http://schemas.microsoft.com/office/powerpoint/2010/main" val="17481710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1"/>
          <p:cNvSpPr>
            <a:spLocks noGrp="1" noChangeArrowheads="1"/>
          </p:cNvSpPr>
          <p:nvPr>
            <p:ph type="dt" sz="half" idx="10"/>
          </p:nvPr>
        </p:nvSpPr>
        <p:spPr>
          <a:ln/>
        </p:spPr>
        <p:txBody>
          <a:bodyPr/>
          <a:lstStyle>
            <a:lvl1pPr>
              <a:defRPr/>
            </a:lvl1pPr>
          </a:lstStyle>
          <a:p>
            <a:pPr>
              <a:defRPr/>
            </a:pPr>
            <a:endParaRPr lang="en-US"/>
          </a:p>
        </p:txBody>
      </p:sp>
      <p:sp>
        <p:nvSpPr>
          <p:cNvPr id="6" name="Rectangle 12"/>
          <p:cNvSpPr>
            <a:spLocks noGrp="1" noChangeArrowheads="1"/>
          </p:cNvSpPr>
          <p:nvPr>
            <p:ph type="ftr" sz="quarter" idx="11"/>
          </p:nvPr>
        </p:nvSpPr>
        <p:spPr>
          <a:ln/>
        </p:spPr>
        <p:txBody>
          <a:bodyPr/>
          <a:lstStyle>
            <a:lvl1pPr>
              <a:defRPr/>
            </a:lvl1pPr>
          </a:lstStyle>
          <a:p>
            <a:pPr>
              <a:defRPr/>
            </a:pPr>
            <a:endParaRPr lang="en-US"/>
          </a:p>
        </p:txBody>
      </p:sp>
      <p:sp>
        <p:nvSpPr>
          <p:cNvPr id="7" name="Rectangle 13"/>
          <p:cNvSpPr>
            <a:spLocks noGrp="1" noChangeArrowheads="1"/>
          </p:cNvSpPr>
          <p:nvPr>
            <p:ph type="sldNum" sz="quarter" idx="12"/>
          </p:nvPr>
        </p:nvSpPr>
        <p:spPr>
          <a:ln/>
        </p:spPr>
        <p:txBody>
          <a:bodyPr/>
          <a:lstStyle>
            <a:lvl1pPr>
              <a:defRPr/>
            </a:lvl1pPr>
          </a:lstStyle>
          <a:p>
            <a:pPr>
              <a:defRPr/>
            </a:pPr>
            <a:fld id="{843DCEB2-7D49-430D-941B-1F00D656D090}" type="slidenum">
              <a:rPr lang="en-US"/>
              <a:pPr>
                <a:defRPr/>
              </a:pPr>
              <a:t>‹#›</a:t>
            </a:fld>
            <a:endParaRPr lang="en-US"/>
          </a:p>
        </p:txBody>
      </p:sp>
    </p:spTree>
    <p:extLst>
      <p:ext uri="{BB962C8B-B14F-4D97-AF65-F5344CB8AC3E}">
        <p14:creationId xmlns:p14="http://schemas.microsoft.com/office/powerpoint/2010/main" val="11796326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ChangeArrowheads="1"/>
          </p:cNvSpPr>
          <p:nvPr/>
        </p:nvSpPr>
        <p:spPr bwMode="ltGray">
          <a:xfrm>
            <a:off x="417513" y="1098550"/>
            <a:ext cx="438150" cy="474663"/>
          </a:xfrm>
          <a:prstGeom prst="rect">
            <a:avLst/>
          </a:prstGeom>
          <a:solidFill>
            <a:schemeClr val="accent2"/>
          </a:solidFill>
          <a:ln w="9525">
            <a:noFill/>
            <a:miter lim="800000"/>
            <a:headEnd/>
            <a:tailEnd/>
          </a:ln>
          <a:effectLst/>
        </p:spPr>
        <p:txBody>
          <a:bodyPr wrap="none" anchor="ctr"/>
          <a:lstStyle/>
          <a:p>
            <a:pPr algn="ctr" eaLnBrk="1" hangingPunct="1">
              <a:defRPr/>
            </a:pPr>
            <a:endParaRPr kumimoji="1" lang="en-US" sz="2400"/>
          </a:p>
        </p:txBody>
      </p:sp>
      <p:sp>
        <p:nvSpPr>
          <p:cNvPr id="45059" name="Rectangle 3"/>
          <p:cNvSpPr>
            <a:spLocks noChangeArrowheads="1"/>
          </p:cNvSpPr>
          <p:nvPr/>
        </p:nvSpPr>
        <p:spPr bwMode="ltGray">
          <a:xfrm>
            <a:off x="800100" y="1098550"/>
            <a:ext cx="328613" cy="474663"/>
          </a:xfrm>
          <a:prstGeom prst="rect">
            <a:avLst/>
          </a:prstGeom>
          <a:gradFill rotWithShape="0">
            <a:gsLst>
              <a:gs pos="0">
                <a:schemeClr val="accent2"/>
              </a:gs>
              <a:gs pos="100000">
                <a:schemeClr val="bg1"/>
              </a:gs>
            </a:gsLst>
            <a:lin ang="0" scaled="1"/>
          </a:gradFill>
          <a:ln w="9525">
            <a:noFill/>
            <a:miter lim="800000"/>
            <a:headEnd/>
            <a:tailEnd/>
          </a:ln>
          <a:effectLst/>
        </p:spPr>
        <p:txBody>
          <a:bodyPr wrap="none" anchor="ctr"/>
          <a:lstStyle/>
          <a:p>
            <a:pPr algn="ctr" eaLnBrk="1" hangingPunct="1">
              <a:defRPr/>
            </a:pPr>
            <a:endParaRPr kumimoji="1" lang="en-US" sz="2400"/>
          </a:p>
        </p:txBody>
      </p:sp>
      <p:sp>
        <p:nvSpPr>
          <p:cNvPr id="45060" name="Rectangle 4"/>
          <p:cNvSpPr>
            <a:spLocks noChangeArrowheads="1"/>
          </p:cNvSpPr>
          <p:nvPr/>
        </p:nvSpPr>
        <p:spPr bwMode="ltGray">
          <a:xfrm>
            <a:off x="541338" y="1520825"/>
            <a:ext cx="422275" cy="474663"/>
          </a:xfrm>
          <a:prstGeom prst="rect">
            <a:avLst/>
          </a:prstGeom>
          <a:solidFill>
            <a:schemeClr val="folHlink"/>
          </a:solidFill>
          <a:ln w="9525">
            <a:noFill/>
            <a:miter lim="800000"/>
            <a:headEnd/>
            <a:tailEnd/>
          </a:ln>
          <a:effectLst/>
        </p:spPr>
        <p:txBody>
          <a:bodyPr wrap="none" anchor="ctr"/>
          <a:lstStyle/>
          <a:p>
            <a:pPr algn="ctr" eaLnBrk="1" hangingPunct="1">
              <a:defRPr/>
            </a:pPr>
            <a:endParaRPr kumimoji="1" lang="en-US" sz="2400"/>
          </a:p>
        </p:txBody>
      </p:sp>
      <p:sp>
        <p:nvSpPr>
          <p:cNvPr id="45061" name="Rectangle 5"/>
          <p:cNvSpPr>
            <a:spLocks noChangeArrowheads="1"/>
          </p:cNvSpPr>
          <p:nvPr/>
        </p:nvSpPr>
        <p:spPr bwMode="ltGray">
          <a:xfrm>
            <a:off x="911225" y="1520825"/>
            <a:ext cx="368300" cy="474663"/>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eaLnBrk="1" hangingPunct="1">
              <a:defRPr/>
            </a:pPr>
            <a:endParaRPr kumimoji="1" lang="en-US" sz="2400"/>
          </a:p>
        </p:txBody>
      </p:sp>
      <p:sp>
        <p:nvSpPr>
          <p:cNvPr id="45062" name="Rectangle 6"/>
          <p:cNvSpPr>
            <a:spLocks noChangeArrowheads="1"/>
          </p:cNvSpPr>
          <p:nvPr/>
        </p:nvSpPr>
        <p:spPr bwMode="ltGray">
          <a:xfrm>
            <a:off x="127000" y="1447800"/>
            <a:ext cx="560388" cy="422275"/>
          </a:xfrm>
          <a:prstGeom prst="rect">
            <a:avLst/>
          </a:prstGeom>
          <a:gradFill rotWithShape="0">
            <a:gsLst>
              <a:gs pos="0">
                <a:schemeClr val="bg1"/>
              </a:gs>
              <a:gs pos="100000">
                <a:schemeClr val="hlink"/>
              </a:gs>
            </a:gsLst>
            <a:lin ang="18900000" scaled="1"/>
          </a:gradFill>
          <a:ln w="9525">
            <a:noFill/>
            <a:miter lim="800000"/>
            <a:headEnd/>
            <a:tailEnd/>
          </a:ln>
          <a:effectLst/>
        </p:spPr>
        <p:txBody>
          <a:bodyPr wrap="none" anchor="ctr"/>
          <a:lstStyle/>
          <a:p>
            <a:pPr algn="ctr" eaLnBrk="1" hangingPunct="1">
              <a:defRPr/>
            </a:pPr>
            <a:endParaRPr kumimoji="1" lang="en-US" sz="2400"/>
          </a:p>
        </p:txBody>
      </p:sp>
      <p:sp>
        <p:nvSpPr>
          <p:cNvPr id="45063" name="Rectangle 7"/>
          <p:cNvSpPr>
            <a:spLocks noChangeArrowheads="1"/>
          </p:cNvSpPr>
          <p:nvPr/>
        </p:nvSpPr>
        <p:spPr bwMode="gray">
          <a:xfrm>
            <a:off x="762000" y="990600"/>
            <a:ext cx="31750" cy="1052513"/>
          </a:xfrm>
          <a:prstGeom prst="rect">
            <a:avLst/>
          </a:prstGeom>
          <a:solidFill>
            <a:schemeClr val="bg2"/>
          </a:solidFill>
          <a:ln w="9525">
            <a:noFill/>
            <a:miter lim="800000"/>
            <a:headEnd/>
            <a:tailEnd/>
          </a:ln>
          <a:effectLst/>
        </p:spPr>
        <p:txBody>
          <a:bodyPr wrap="none" anchor="ctr"/>
          <a:lstStyle/>
          <a:p>
            <a:pPr algn="ctr" eaLnBrk="1" hangingPunct="1">
              <a:defRPr/>
            </a:pPr>
            <a:endParaRPr kumimoji="1" lang="en-US" sz="2400"/>
          </a:p>
        </p:txBody>
      </p:sp>
      <p:sp>
        <p:nvSpPr>
          <p:cNvPr id="45064" name="Rectangle 8"/>
          <p:cNvSpPr>
            <a:spLocks noChangeArrowheads="1"/>
          </p:cNvSpPr>
          <p:nvPr/>
        </p:nvSpPr>
        <p:spPr bwMode="gray">
          <a:xfrm>
            <a:off x="442913" y="1781175"/>
            <a:ext cx="8226425" cy="31750"/>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pPr algn="ctr" eaLnBrk="1" hangingPunct="1">
              <a:defRPr/>
            </a:pPr>
            <a:endParaRPr kumimoji="1" lang="en-US" sz="2400"/>
          </a:p>
        </p:txBody>
      </p:sp>
      <p:sp>
        <p:nvSpPr>
          <p:cNvPr id="1033" name="Rectangle 9"/>
          <p:cNvSpPr>
            <a:spLocks noGrp="1" noChangeArrowheads="1"/>
          </p:cNvSpPr>
          <p:nvPr>
            <p:ph type="title"/>
          </p:nvPr>
        </p:nvSpPr>
        <p:spPr bwMode="auto">
          <a:xfrm>
            <a:off x="1150938" y="214313"/>
            <a:ext cx="7793037" cy="1462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34" name="Rectangle 10"/>
          <p:cNvSpPr>
            <a:spLocks noGrp="1" noChangeArrowheads="1"/>
          </p:cNvSpPr>
          <p:nvPr>
            <p:ph type="body" idx="1"/>
          </p:nvPr>
        </p:nvSpPr>
        <p:spPr bwMode="auto">
          <a:xfrm>
            <a:off x="1182688" y="2017713"/>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5067" name="Rectangle 11"/>
          <p:cNvSpPr>
            <a:spLocks noGrp="1" noChangeArrowheads="1"/>
          </p:cNvSpPr>
          <p:nvPr>
            <p:ph type="dt" sz="half" idx="2"/>
          </p:nvPr>
        </p:nvSpPr>
        <p:spPr bwMode="auto">
          <a:xfrm>
            <a:off x="1162050" y="6243638"/>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400"/>
            </a:lvl1pPr>
          </a:lstStyle>
          <a:p>
            <a:pPr>
              <a:defRPr/>
            </a:pPr>
            <a:endParaRPr lang="en-US"/>
          </a:p>
        </p:txBody>
      </p:sp>
      <p:sp>
        <p:nvSpPr>
          <p:cNvPr id="45068" name="Rectangle 12"/>
          <p:cNvSpPr>
            <a:spLocks noGrp="1" noChangeArrowheads="1"/>
          </p:cNvSpPr>
          <p:nvPr>
            <p:ph type="ftr" sz="quarter" idx="3"/>
          </p:nvPr>
        </p:nvSpPr>
        <p:spPr bwMode="auto">
          <a:xfrm>
            <a:off x="3657600" y="6243638"/>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400"/>
            </a:lvl1pPr>
          </a:lstStyle>
          <a:p>
            <a:pPr>
              <a:defRPr/>
            </a:pPr>
            <a:endParaRPr lang="en-US"/>
          </a:p>
        </p:txBody>
      </p:sp>
      <p:sp>
        <p:nvSpPr>
          <p:cNvPr id="45069" name="Rectangle 13"/>
          <p:cNvSpPr>
            <a:spLocks noGrp="1" noChangeArrowheads="1"/>
          </p:cNvSpPr>
          <p:nvPr>
            <p:ph type="sldNum" sz="quarter" idx="4"/>
          </p:nvPr>
        </p:nvSpPr>
        <p:spPr bwMode="auto">
          <a:xfrm>
            <a:off x="7042150" y="6243638"/>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400"/>
            </a:lvl1pPr>
          </a:lstStyle>
          <a:p>
            <a:pPr>
              <a:defRPr/>
            </a:pPr>
            <a:fld id="{40C01F81-2609-4477-B077-C37F7CD83CB2}"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09"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 id="2147483706" r:id="rId12"/>
    <p:sldLayoutId id="2147483707" r:id="rId13"/>
    <p:sldLayoutId id="2147483708" r:id="rId14"/>
  </p:sldLayoutIdLst>
  <p:txStyles>
    <p:title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ahoma" pitchFamily="34" charset="0"/>
        </a:defRPr>
      </a:lvl2pPr>
      <a:lvl3pPr algn="l" rtl="0" eaLnBrk="0" fontAlgn="base" hangingPunct="0">
        <a:spcBef>
          <a:spcPct val="0"/>
        </a:spcBef>
        <a:spcAft>
          <a:spcPct val="0"/>
        </a:spcAft>
        <a:defRPr sz="4400">
          <a:solidFill>
            <a:schemeClr val="tx2"/>
          </a:solidFill>
          <a:latin typeface="Tahoma" pitchFamily="34" charset="0"/>
        </a:defRPr>
      </a:lvl3pPr>
      <a:lvl4pPr algn="l" rtl="0" eaLnBrk="0" fontAlgn="base" hangingPunct="0">
        <a:spcBef>
          <a:spcPct val="0"/>
        </a:spcBef>
        <a:spcAft>
          <a:spcPct val="0"/>
        </a:spcAft>
        <a:defRPr sz="4400">
          <a:solidFill>
            <a:schemeClr val="tx2"/>
          </a:solidFill>
          <a:latin typeface="Tahoma" pitchFamily="34" charset="0"/>
        </a:defRPr>
      </a:lvl4pPr>
      <a:lvl5pPr algn="l" rtl="0" eaLnBrk="0" fontAlgn="base" hangingPunct="0">
        <a:spcBef>
          <a:spcPct val="0"/>
        </a:spcBef>
        <a:spcAft>
          <a:spcPct val="0"/>
        </a:spcAft>
        <a:defRPr sz="4400">
          <a:solidFill>
            <a:schemeClr val="tx2"/>
          </a:solidFill>
          <a:latin typeface="Tahoma" pitchFamily="34" charset="0"/>
        </a:defRPr>
      </a:lvl5pPr>
      <a:lvl6pPr marL="457200" algn="l" rtl="0" fontAlgn="base">
        <a:spcBef>
          <a:spcPct val="0"/>
        </a:spcBef>
        <a:spcAft>
          <a:spcPct val="0"/>
        </a:spcAft>
        <a:defRPr sz="4400">
          <a:solidFill>
            <a:schemeClr val="tx2"/>
          </a:solidFill>
          <a:latin typeface="Tahoma" pitchFamily="34" charset="0"/>
        </a:defRPr>
      </a:lvl6pPr>
      <a:lvl7pPr marL="914400" algn="l" rtl="0" fontAlgn="base">
        <a:spcBef>
          <a:spcPct val="0"/>
        </a:spcBef>
        <a:spcAft>
          <a:spcPct val="0"/>
        </a:spcAft>
        <a:defRPr sz="4400">
          <a:solidFill>
            <a:schemeClr val="tx2"/>
          </a:solidFill>
          <a:latin typeface="Tahoma" pitchFamily="34" charset="0"/>
        </a:defRPr>
      </a:lvl7pPr>
      <a:lvl8pPr marL="1371600" algn="l" rtl="0" fontAlgn="base">
        <a:spcBef>
          <a:spcPct val="0"/>
        </a:spcBef>
        <a:spcAft>
          <a:spcPct val="0"/>
        </a:spcAft>
        <a:defRPr sz="4400">
          <a:solidFill>
            <a:schemeClr val="tx2"/>
          </a:solidFill>
          <a:latin typeface="Tahoma" pitchFamily="34" charset="0"/>
        </a:defRPr>
      </a:lvl8pPr>
      <a:lvl9pPr marL="1828800" algn="l" rtl="0" fontAlgn="base">
        <a:spcBef>
          <a:spcPct val="0"/>
        </a:spcBef>
        <a:spcAft>
          <a:spcPct val="0"/>
        </a:spcAft>
        <a:defRPr sz="4400">
          <a:solidFill>
            <a:schemeClr val="tx2"/>
          </a:solidFill>
          <a:latin typeface="Tahoma" pitchFamily="34" charset="0"/>
        </a:defRPr>
      </a:lvl9pPr>
    </p:titleStyle>
    <p:bodyStyle>
      <a:lvl1pPr marL="342900" indent="-342900" algn="l" rtl="0" eaLnBrk="0" fontAlgn="base" hangingPunct="0">
        <a:spcBef>
          <a:spcPct val="20000"/>
        </a:spcBef>
        <a:spcAft>
          <a:spcPct val="0"/>
        </a:spcAft>
        <a:buClr>
          <a:schemeClr val="folHlink"/>
        </a:buClr>
        <a:buSzPct val="60000"/>
        <a:buFont typeface="Wingdings"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itchFamily="2" charset="2"/>
        <a:buChar char="n"/>
        <a:defRPr sz="2800">
          <a:solidFill>
            <a:schemeClr val="tx1"/>
          </a:solidFill>
          <a:latin typeface="+mn-lt"/>
        </a:defRPr>
      </a:lvl2pPr>
      <a:lvl3pPr marL="1143000" indent="-228600" algn="l" rtl="0" eaLnBrk="0" fontAlgn="base" hangingPunct="0">
        <a:spcBef>
          <a:spcPct val="20000"/>
        </a:spcBef>
        <a:spcAft>
          <a:spcPct val="0"/>
        </a:spcAft>
        <a:buClr>
          <a:schemeClr val="folHlink"/>
        </a:buClr>
        <a:buSzPct val="50000"/>
        <a:buFont typeface="Wingdings" pitchFamily="2" charset="2"/>
        <a:buChar char="n"/>
        <a:defRPr sz="2400">
          <a:solidFill>
            <a:schemeClr val="tx1"/>
          </a:solidFill>
          <a:latin typeface="+mn-lt"/>
        </a:defRPr>
      </a:lvl3pPr>
      <a:lvl4pPr marL="1600200" indent="-228600" algn="l" rtl="0" eaLnBrk="0" fontAlgn="base" hangingPunct="0">
        <a:spcBef>
          <a:spcPct val="20000"/>
        </a:spcBef>
        <a:spcAft>
          <a:spcPct val="0"/>
        </a:spcAft>
        <a:buClr>
          <a:schemeClr val="accent2"/>
        </a:buClr>
        <a:buSzPct val="55000"/>
        <a:buFont typeface="Wingdings" pitchFamily="2" charset="2"/>
        <a:buChar char="n"/>
        <a:defRPr sz="2000">
          <a:solidFill>
            <a:schemeClr val="tx1"/>
          </a:solidFill>
          <a:latin typeface="+mn-lt"/>
        </a:defRPr>
      </a:lvl4pPr>
      <a:lvl5pPr marL="2057400" indent="-228600" algn="l" rtl="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hyperlink" Target="http://www.youtube.com/watch?v=3p47bGlZuDA" TargetMode="External"/><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images.google.com/imgres?imgurl=http://webpages.charter.net/schmolze1/vygotsky/vyg15.jpg&amp;imgrefurl=http://webpages.charter.net/schmolze1/vygotsky/vygotskyframe.htm&amp;h=321&amp;w=225&amp;sz=9&amp;hl=en&amp;start=4&amp;um=1&amp;tbnid=edMJXEb-FGkjGM:&amp;tbnh=118&amp;tbnw=83&amp;prev=/images%3Fq%3Dvygotsky%255D%26svnum%3D10%26um%3D1%26hl%3Den" TargetMode="External"/><Relationship Id="rId2" Type="http://schemas.openxmlformats.org/officeDocument/2006/relationships/notesSlide" Target="../notesSlides/notesSlide21.xml"/><Relationship Id="rId1" Type="http://schemas.openxmlformats.org/officeDocument/2006/relationships/slideLayout" Target="../slideLayouts/slideLayout13.xml"/><Relationship Id="rId4" Type="http://schemas.openxmlformats.org/officeDocument/2006/relationships/image" Target="../media/image8.jpe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2.jpe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
          <p:cNvSpPr>
            <a:spLocks noGrp="1" noChangeArrowheads="1"/>
          </p:cNvSpPr>
          <p:nvPr>
            <p:ph type="ctrTitle"/>
          </p:nvPr>
        </p:nvSpPr>
        <p:spPr/>
        <p:txBody>
          <a:bodyPr/>
          <a:lstStyle/>
          <a:p>
            <a:pPr eaLnBrk="1" hangingPunct="1"/>
            <a:r>
              <a:rPr lang="en-US" smtClean="0"/>
              <a:t>Early Childhood</a:t>
            </a:r>
          </a:p>
        </p:txBody>
      </p:sp>
      <p:sp>
        <p:nvSpPr>
          <p:cNvPr id="3075" name="Rectangle 5"/>
          <p:cNvSpPr>
            <a:spLocks noGrp="1" noChangeArrowheads="1"/>
          </p:cNvSpPr>
          <p:nvPr>
            <p:ph type="subTitle" idx="1"/>
          </p:nvPr>
        </p:nvSpPr>
        <p:spPr/>
        <p:txBody>
          <a:bodyPr/>
          <a:lstStyle/>
          <a:p>
            <a:pPr eaLnBrk="1" hangingPunct="1"/>
            <a:endParaRPr lang="en-US"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en-US" b="1" smtClean="0"/>
              <a:t>Sexual Development in Childhood</a:t>
            </a:r>
          </a:p>
        </p:txBody>
      </p:sp>
      <p:sp>
        <p:nvSpPr>
          <p:cNvPr id="12291" name="Rectangle 3"/>
          <p:cNvSpPr>
            <a:spLocks noGrp="1" noChangeArrowheads="1"/>
          </p:cNvSpPr>
          <p:nvPr>
            <p:ph type="body" idx="1"/>
          </p:nvPr>
        </p:nvSpPr>
        <p:spPr/>
        <p:txBody>
          <a:bodyPr/>
          <a:lstStyle/>
          <a:p>
            <a:pPr eaLnBrk="1" hangingPunct="1"/>
            <a:r>
              <a:rPr lang="en-US" sz="3600" smtClean="0"/>
              <a:t>Infancy</a:t>
            </a:r>
          </a:p>
          <a:p>
            <a:pPr eaLnBrk="1" hangingPunct="1"/>
            <a:r>
              <a:rPr lang="en-US" sz="3600" smtClean="0"/>
              <a:t>Early childhood</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4" name="Rectangle 2"/>
          <p:cNvSpPr>
            <a:spLocks noGrp="1" noChangeArrowheads="1"/>
          </p:cNvSpPr>
          <p:nvPr>
            <p:ph type="ctrTitle"/>
          </p:nvPr>
        </p:nvSpPr>
        <p:spPr/>
        <p:txBody>
          <a:bodyPr/>
          <a:lstStyle/>
          <a:p>
            <a:pPr eaLnBrk="1" hangingPunct="1"/>
            <a:r>
              <a:rPr lang="en-US" b="1" smtClean="0"/>
              <a:t>Cognitive Development</a:t>
            </a:r>
          </a:p>
        </p:txBody>
      </p:sp>
      <p:sp>
        <p:nvSpPr>
          <p:cNvPr id="13315" name="Rectangle 3"/>
          <p:cNvSpPr>
            <a:spLocks noGrp="1" noChangeArrowheads="1"/>
          </p:cNvSpPr>
          <p:nvPr>
            <p:ph type="subTitle" idx="1"/>
          </p:nvPr>
        </p:nvSpPr>
        <p:spPr/>
        <p:txBody>
          <a:bodyPr/>
          <a:lstStyle/>
          <a:p>
            <a:pPr algn="l" eaLnBrk="1" hangingPunct="1"/>
            <a:r>
              <a:rPr lang="en-US" smtClean="0"/>
              <a:t>Thought and Language</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r>
              <a:rPr lang="en-US" smtClean="0"/>
              <a:t>Piaget’s Preoperational Intelligence</a:t>
            </a:r>
          </a:p>
        </p:txBody>
      </p:sp>
      <p:sp>
        <p:nvSpPr>
          <p:cNvPr id="14339" name="Rectangle 3"/>
          <p:cNvSpPr>
            <a:spLocks noGrp="1" noChangeArrowheads="1"/>
          </p:cNvSpPr>
          <p:nvPr>
            <p:ph type="body" sz="half" idx="1"/>
          </p:nvPr>
        </p:nvSpPr>
        <p:spPr/>
        <p:txBody>
          <a:bodyPr/>
          <a:lstStyle/>
          <a:p>
            <a:pPr eaLnBrk="1" hangingPunct="1">
              <a:lnSpc>
                <a:spcPct val="90000"/>
              </a:lnSpc>
            </a:pPr>
            <a:r>
              <a:rPr lang="en-US" sz="2800" smtClean="0"/>
              <a:t>Learning to use symbols</a:t>
            </a:r>
          </a:p>
          <a:p>
            <a:pPr eaLnBrk="1" hangingPunct="1">
              <a:lnSpc>
                <a:spcPct val="90000"/>
              </a:lnSpc>
            </a:pPr>
            <a:r>
              <a:rPr lang="en-US" sz="2800" smtClean="0"/>
              <a:t>Becoming ‘mental’</a:t>
            </a:r>
          </a:p>
        </p:txBody>
      </p:sp>
      <p:pic>
        <p:nvPicPr>
          <p:cNvPr id="14340" name="Content Placeholder 5" descr="Piaget1.jpg"/>
          <p:cNvPicPr>
            <a:picLocks noGrp="1" noChangeAspect="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5938838" y="2513013"/>
            <a:ext cx="2222500" cy="3124200"/>
          </a:xfr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defRPr/>
            </a:pPr>
            <a:r>
              <a:rPr lang="en-US" smtClean="0"/>
              <a:t>Pretend Play</a:t>
            </a:r>
          </a:p>
        </p:txBody>
      </p:sp>
      <p:sp>
        <p:nvSpPr>
          <p:cNvPr id="15363" name="Text Placeholder 4"/>
          <p:cNvSpPr>
            <a:spLocks noGrp="1"/>
          </p:cNvSpPr>
          <p:nvPr>
            <p:ph type="body" idx="1"/>
          </p:nvPr>
        </p:nvSpPr>
        <p:spPr/>
        <p:txBody>
          <a:bodyPr/>
          <a:lstStyle/>
          <a:p>
            <a:r>
              <a:rPr lang="en-US" smtClean="0"/>
              <a:t>Imagination and </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r>
              <a:rPr lang="en-US" smtClean="0"/>
              <a:t>Syncretism</a:t>
            </a:r>
          </a:p>
        </p:txBody>
      </p:sp>
      <p:pic>
        <p:nvPicPr>
          <p:cNvPr id="16387" name="Content Placeholder 4" descr="3384071881_fb400005bb.jpg"/>
          <p:cNvPicPr>
            <a:picLocks noGrp="1" noChangeAspect="1"/>
          </p:cNvPicPr>
          <p:nvPr>
            <p:ph type="pic" idx="1"/>
          </p:nvPr>
        </p:nvPicPr>
        <p:blipFill>
          <a:blip r:embed="rId3">
            <a:extLst>
              <a:ext uri="{28A0092B-C50C-407E-A947-70E740481C1C}">
                <a14:useLocalDpi xmlns:a14="http://schemas.microsoft.com/office/drawing/2010/main" val="0"/>
              </a:ext>
            </a:extLst>
          </a:blip>
          <a:srcRect/>
          <a:stretch>
            <a:fillRect/>
          </a:stretch>
        </p:blipFill>
        <p:spPr/>
      </p:pic>
      <p:sp>
        <p:nvSpPr>
          <p:cNvPr id="16388" name="Text Placeholder 5"/>
          <p:cNvSpPr>
            <a:spLocks noGrp="1"/>
          </p:cNvSpPr>
          <p:nvPr>
            <p:ph type="body" sz="half" idx="2"/>
          </p:nvPr>
        </p:nvSpPr>
        <p:spPr/>
        <p:txBody>
          <a:bodyPr/>
          <a:lstStyle/>
          <a:p>
            <a:r>
              <a:rPr lang="en-US" smtClean="0"/>
              <a:t>Photo Courtesy ReservasdeCoches.com</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defRPr/>
            </a:pPr>
            <a:r>
              <a:rPr lang="en-US" smtClean="0"/>
              <a:t>Egocentrism</a:t>
            </a:r>
          </a:p>
        </p:txBody>
      </p:sp>
      <p:sp>
        <p:nvSpPr>
          <p:cNvPr id="17411" name="Text Placeholder 6"/>
          <p:cNvSpPr>
            <a:spLocks noGrp="1"/>
          </p:cNvSpPr>
          <p:nvPr>
            <p:ph type="body" idx="1"/>
          </p:nvPr>
        </p:nvSpPr>
        <p:spPr/>
        <p:txBody>
          <a:bodyPr/>
          <a:lstStyle/>
          <a:p>
            <a:endParaRPr lang="en-US"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defRPr/>
            </a:pPr>
            <a:r>
              <a:rPr lang="en-US" smtClean="0">
                <a:hlinkClick r:id="rId3"/>
              </a:rPr>
              <a:t>Animism</a:t>
            </a:r>
            <a:endParaRPr lang="en-US" smtClean="0"/>
          </a:p>
        </p:txBody>
      </p:sp>
      <p:sp>
        <p:nvSpPr>
          <p:cNvPr id="18435" name="Text Placeholder 6"/>
          <p:cNvSpPr>
            <a:spLocks noGrp="1"/>
          </p:cNvSpPr>
          <p:nvPr>
            <p:ph type="body" idx="1"/>
          </p:nvPr>
        </p:nvSpPr>
        <p:spPr/>
        <p:txBody>
          <a:bodyPr/>
          <a:lstStyle/>
          <a:p>
            <a:r>
              <a:rPr lang="en-US" smtClean="0"/>
              <a:t>What’s alive?</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idx="4294967295"/>
          </p:nvPr>
        </p:nvSpPr>
        <p:spPr>
          <a:xfrm>
            <a:off x="1350963" y="214313"/>
            <a:ext cx="7793037" cy="1462087"/>
          </a:xfrm>
        </p:spPr>
        <p:txBody>
          <a:bodyPr/>
          <a:lstStyle/>
          <a:p>
            <a:pPr eaLnBrk="1" hangingPunct="1"/>
            <a:r>
              <a:rPr lang="en-US" smtClean="0"/>
              <a:t>Classification Errors</a:t>
            </a:r>
          </a:p>
        </p:txBody>
      </p:sp>
      <p:pic>
        <p:nvPicPr>
          <p:cNvPr id="19459" name="Picture 12" descr="2502378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4600" y="1905000"/>
            <a:ext cx="3990975" cy="393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r>
              <a:rPr lang="en-US" smtClean="0"/>
              <a:t>Conservation Errors</a:t>
            </a:r>
          </a:p>
        </p:txBody>
      </p:sp>
      <p:pic>
        <p:nvPicPr>
          <p:cNvPr id="20483" name="Content Placeholder 11" descr="conservationed209_1_006i.jpg"/>
          <p:cNvPicPr>
            <a:picLocks noGrp="1" noChangeAspect="1"/>
          </p:cNvPicPr>
          <p:nvPr>
            <p:ph idx="1"/>
          </p:nvPr>
        </p:nvPicPr>
        <p:blipFill>
          <a:blip r:embed="rId3">
            <a:extLst>
              <a:ext uri="{28A0092B-C50C-407E-A947-70E740481C1C}">
                <a14:useLocalDpi xmlns:a14="http://schemas.microsoft.com/office/drawing/2010/main" val="0"/>
              </a:ext>
            </a:extLst>
          </a:blip>
          <a:srcRect/>
          <a:stretch>
            <a:fillRect/>
          </a:stretch>
        </p:blipFill>
        <p:spPr>
          <a:xfrm>
            <a:off x="2133600" y="2819400"/>
            <a:ext cx="4600575" cy="1552575"/>
          </a:xfr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r>
              <a:rPr lang="en-US" b="1" smtClean="0"/>
              <a:t>Theory of Mind</a:t>
            </a:r>
          </a:p>
        </p:txBody>
      </p:sp>
      <p:sp>
        <p:nvSpPr>
          <p:cNvPr id="21507" name="Rectangle 3"/>
          <p:cNvSpPr>
            <a:spLocks noGrp="1" noChangeArrowheads="1"/>
          </p:cNvSpPr>
          <p:nvPr>
            <p:ph idx="1"/>
          </p:nvPr>
        </p:nvSpPr>
        <p:spPr/>
        <p:txBody>
          <a:bodyPr/>
          <a:lstStyle/>
          <a:p>
            <a:pPr eaLnBrk="1" hangingPunct="1"/>
            <a:r>
              <a:rPr lang="en-US" sz="2800" smtClean="0"/>
              <a:t>Established at around 4</a:t>
            </a:r>
          </a:p>
          <a:p>
            <a:pPr eaLnBrk="1" hangingPunct="1"/>
            <a:r>
              <a:rPr lang="en-US" sz="2800" smtClean="0"/>
              <a:t>Knowledge of others’ mental states</a:t>
            </a:r>
          </a:p>
          <a:p>
            <a:pPr eaLnBrk="1" hangingPunct="1"/>
            <a:r>
              <a:rPr lang="en-US" sz="2800" smtClean="0"/>
              <a:t>Everyday mindreading</a:t>
            </a:r>
          </a:p>
          <a:p>
            <a:pPr eaLnBrk="1" hangingPunct="1"/>
            <a:r>
              <a:rPr lang="en-US" sz="2800" smtClean="0"/>
              <a:t>Theory of mind and autistic spectrum disorders</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p:txBody>
          <a:bodyPr/>
          <a:lstStyle/>
          <a:p>
            <a:pPr eaLnBrk="1" hangingPunct="1"/>
            <a:r>
              <a:rPr lang="en-US" smtClean="0"/>
              <a:t>Physical Growth in Early Childhood</a:t>
            </a:r>
          </a:p>
        </p:txBody>
      </p:sp>
      <p:sp>
        <p:nvSpPr>
          <p:cNvPr id="4099" name="Rectangle 3"/>
          <p:cNvSpPr>
            <a:spLocks noGrp="1" noChangeArrowheads="1"/>
          </p:cNvSpPr>
          <p:nvPr>
            <p:ph type="subTitle" idx="1"/>
          </p:nvPr>
        </p:nvSpPr>
        <p:spPr/>
        <p:txBody>
          <a:bodyPr/>
          <a:lstStyle/>
          <a:p>
            <a:pPr algn="l" eaLnBrk="1" hangingPunct="1"/>
            <a:endParaRPr lang="en-US" b="1"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r>
              <a:rPr lang="en-US" b="1" smtClean="0"/>
              <a:t>Language Development</a:t>
            </a:r>
          </a:p>
        </p:txBody>
      </p:sp>
      <p:sp>
        <p:nvSpPr>
          <p:cNvPr id="22531" name="Rectangle 3"/>
          <p:cNvSpPr>
            <a:spLocks noGrp="1" noChangeArrowheads="1"/>
          </p:cNvSpPr>
          <p:nvPr>
            <p:ph type="body" idx="1"/>
          </p:nvPr>
        </p:nvSpPr>
        <p:spPr/>
        <p:txBody>
          <a:bodyPr/>
          <a:lstStyle/>
          <a:p>
            <a:pPr eaLnBrk="1" hangingPunct="1"/>
            <a:r>
              <a:rPr lang="en-US" smtClean="0"/>
              <a:t>Vocabulary growth (10-20 words per day)</a:t>
            </a:r>
          </a:p>
          <a:p>
            <a:pPr eaLnBrk="1" hangingPunct="1"/>
            <a:r>
              <a:rPr lang="en-US" smtClean="0"/>
              <a:t>Understanding incomplete</a:t>
            </a:r>
          </a:p>
          <a:p>
            <a:pPr eaLnBrk="1" hangingPunct="1"/>
            <a:r>
              <a:rPr lang="en-US" smtClean="0"/>
              <a:t>Preference for nouns</a:t>
            </a:r>
          </a:p>
          <a:p>
            <a:pPr eaLnBrk="1" hangingPunct="1"/>
            <a:r>
              <a:rPr lang="en-US" smtClean="0"/>
              <a:t>Over-regularization: “I goed there.  I doed that!”</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r>
              <a:rPr lang="en-US" smtClean="0"/>
              <a:t>Impact of Training on Cognitive Development</a:t>
            </a:r>
          </a:p>
        </p:txBody>
      </p:sp>
      <p:sp>
        <p:nvSpPr>
          <p:cNvPr id="23555" name="Rectangle 3"/>
          <p:cNvSpPr>
            <a:spLocks noGrp="1" noChangeArrowheads="1"/>
          </p:cNvSpPr>
          <p:nvPr>
            <p:ph type="body" sz="half" idx="1"/>
          </p:nvPr>
        </p:nvSpPr>
        <p:spPr/>
        <p:txBody>
          <a:bodyPr/>
          <a:lstStyle/>
          <a:p>
            <a:pPr eaLnBrk="1" hangingPunct="1"/>
            <a:r>
              <a:rPr lang="en-US" sz="2800" smtClean="0"/>
              <a:t>Vygotsky’s zone of proximal development</a:t>
            </a:r>
          </a:p>
          <a:p>
            <a:pPr eaLnBrk="1" hangingPunct="1"/>
            <a:r>
              <a:rPr lang="en-US" sz="2800" smtClean="0"/>
              <a:t>Do you talk to yourself?  Why?</a:t>
            </a:r>
          </a:p>
          <a:p>
            <a:pPr eaLnBrk="1" hangingPunct="1"/>
            <a:r>
              <a:rPr lang="en-US" sz="2800" smtClean="0"/>
              <a:t>Combining language and thought: egocentric and private speech</a:t>
            </a:r>
          </a:p>
        </p:txBody>
      </p:sp>
      <p:sp>
        <p:nvSpPr>
          <p:cNvPr id="23556" name="Rectangle 4"/>
          <p:cNvSpPr>
            <a:spLocks noGrp="1" noChangeArrowheads="1"/>
          </p:cNvSpPr>
          <p:nvPr>
            <p:ph sz="half" idx="2"/>
          </p:nvPr>
        </p:nvSpPr>
        <p:spPr/>
        <p:txBody>
          <a:bodyPr/>
          <a:lstStyle/>
          <a:p>
            <a:pPr eaLnBrk="1" hangingPunct="1"/>
            <a:endParaRPr lang="en-US" sz="2800" smtClean="0"/>
          </a:p>
        </p:txBody>
      </p:sp>
      <p:pic>
        <p:nvPicPr>
          <p:cNvPr id="23557" name="Picture 6" descr="vyg15">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91200" y="2362200"/>
            <a:ext cx="1500188"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p:txBody>
          <a:bodyPr/>
          <a:lstStyle/>
          <a:p>
            <a:pPr eaLnBrk="1" hangingPunct="1"/>
            <a:r>
              <a:rPr lang="en-US" smtClean="0"/>
              <a:t>Psychosocial Development</a:t>
            </a:r>
          </a:p>
        </p:txBody>
      </p:sp>
      <p:sp>
        <p:nvSpPr>
          <p:cNvPr id="24579" name="Rectangle 3"/>
          <p:cNvSpPr>
            <a:spLocks noGrp="1" noChangeArrowheads="1"/>
          </p:cNvSpPr>
          <p:nvPr>
            <p:ph type="subTitle" idx="1"/>
          </p:nvPr>
        </p:nvSpPr>
        <p:spPr/>
        <p:txBody>
          <a:bodyPr/>
          <a:lstStyle/>
          <a:p>
            <a:pPr algn="l" eaLnBrk="1" hangingPunct="1"/>
            <a:r>
              <a:rPr lang="en-US" smtClean="0"/>
              <a:t>A Look at Self-Concept, Gender Identity and Family Life</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r>
              <a:rPr lang="en-US" smtClean="0"/>
              <a:t>Self-Concept</a:t>
            </a:r>
          </a:p>
        </p:txBody>
      </p:sp>
      <p:sp>
        <p:nvSpPr>
          <p:cNvPr id="25603" name="Rectangle 3"/>
          <p:cNvSpPr>
            <a:spLocks noGrp="1" noChangeArrowheads="1"/>
          </p:cNvSpPr>
          <p:nvPr>
            <p:ph idx="1"/>
          </p:nvPr>
        </p:nvSpPr>
        <p:spPr/>
        <p:txBody>
          <a:bodyPr/>
          <a:lstStyle/>
          <a:p>
            <a:pPr eaLnBrk="1" hangingPunct="1"/>
            <a:r>
              <a:rPr lang="en-US" sz="2800" smtClean="0"/>
              <a:t>What is a self-concept?</a:t>
            </a:r>
          </a:p>
          <a:p>
            <a:pPr eaLnBrk="1" hangingPunct="1"/>
            <a:r>
              <a:rPr lang="en-US" sz="2800" smtClean="0"/>
              <a:t>One’s image of oneself</a:t>
            </a:r>
          </a:p>
          <a:p>
            <a:pPr eaLnBrk="1" hangingPunct="1"/>
            <a:r>
              <a:rPr lang="en-US" sz="2800" smtClean="0"/>
              <a:t>Develops through interactions with others</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r>
              <a:rPr lang="en-US" smtClean="0"/>
              <a:t>Self-Concept</a:t>
            </a:r>
          </a:p>
        </p:txBody>
      </p:sp>
      <p:sp>
        <p:nvSpPr>
          <p:cNvPr id="26627" name="Rectangle 3"/>
          <p:cNvSpPr>
            <a:spLocks noGrp="1" noChangeArrowheads="1"/>
          </p:cNvSpPr>
          <p:nvPr>
            <p:ph idx="1"/>
          </p:nvPr>
        </p:nvSpPr>
        <p:spPr/>
        <p:txBody>
          <a:bodyPr/>
          <a:lstStyle/>
          <a:p>
            <a:pPr eaLnBrk="1" hangingPunct="1"/>
            <a:r>
              <a:rPr lang="en-US" sz="2800" smtClean="0"/>
              <a:t>Cooley’s looking-glass self</a:t>
            </a:r>
          </a:p>
          <a:p>
            <a:pPr lvl="1" eaLnBrk="1" hangingPunct="1"/>
            <a:r>
              <a:rPr lang="en-US" sz="2400" smtClean="0"/>
              <a:t>We judge our performance based on the reactions of others</a:t>
            </a:r>
          </a:p>
          <a:p>
            <a:pPr eaLnBrk="1" hangingPunct="1"/>
            <a:r>
              <a:rPr lang="en-US" smtClean="0"/>
              <a:t>Inaccuracies in our self-concept?</a:t>
            </a:r>
          </a:p>
          <a:p>
            <a:pPr eaLnBrk="1" hangingPunct="1"/>
            <a:endParaRPr lang="en-US" sz="2800" smtClean="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r>
              <a:rPr lang="en-US" smtClean="0"/>
              <a:t>Mead’s “I” and the “me”</a:t>
            </a:r>
          </a:p>
        </p:txBody>
      </p:sp>
      <p:sp>
        <p:nvSpPr>
          <p:cNvPr id="27651" name="Rectangle 3"/>
          <p:cNvSpPr>
            <a:spLocks noGrp="1" noChangeArrowheads="1"/>
          </p:cNvSpPr>
          <p:nvPr>
            <p:ph type="body" idx="1"/>
          </p:nvPr>
        </p:nvSpPr>
        <p:spPr/>
        <p:txBody>
          <a:bodyPr/>
          <a:lstStyle/>
          <a:p>
            <a:pPr eaLnBrk="1" hangingPunct="1"/>
            <a:r>
              <a:rPr lang="en-US" smtClean="0"/>
              <a:t>“I” spontaneous self</a:t>
            </a:r>
          </a:p>
          <a:p>
            <a:pPr eaLnBrk="1" hangingPunct="1"/>
            <a:r>
              <a:rPr lang="en-US" smtClean="0"/>
              <a:t>“me” socialized self</a:t>
            </a:r>
          </a:p>
          <a:p>
            <a:pPr eaLnBrk="1" hangingPunct="1"/>
            <a:r>
              <a:rPr lang="en-US" smtClean="0"/>
              <a:t>Taking the role of the other</a:t>
            </a:r>
          </a:p>
          <a:p>
            <a:pPr lvl="1" eaLnBrk="1" hangingPunct="1"/>
            <a:r>
              <a:rPr lang="en-US" smtClean="0"/>
              <a:t>Taking the role of a significant other</a:t>
            </a:r>
          </a:p>
          <a:p>
            <a:pPr lvl="1" eaLnBrk="1" hangingPunct="1"/>
            <a:r>
              <a:rPr lang="en-US" smtClean="0"/>
              <a:t>Taking the role of the generalized other</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r>
              <a:rPr lang="en-US" smtClean="0"/>
              <a:t>Mead’s Development of Self</a:t>
            </a:r>
          </a:p>
        </p:txBody>
      </p:sp>
      <p:sp>
        <p:nvSpPr>
          <p:cNvPr id="28675" name="Rectangle 3"/>
          <p:cNvSpPr>
            <a:spLocks noGrp="1" noChangeArrowheads="1"/>
          </p:cNvSpPr>
          <p:nvPr>
            <p:ph idx="1"/>
          </p:nvPr>
        </p:nvSpPr>
        <p:spPr/>
        <p:txBody>
          <a:bodyPr/>
          <a:lstStyle/>
          <a:p>
            <a:pPr eaLnBrk="1" hangingPunct="1"/>
            <a:r>
              <a:rPr lang="en-US" sz="2800" smtClean="0"/>
              <a:t>Imitation</a:t>
            </a:r>
          </a:p>
          <a:p>
            <a:pPr eaLnBrk="1" hangingPunct="1"/>
            <a:r>
              <a:rPr lang="en-US" sz="2800" smtClean="0"/>
              <a:t>Play</a:t>
            </a:r>
          </a:p>
          <a:p>
            <a:pPr eaLnBrk="1" hangingPunct="1"/>
            <a:r>
              <a:rPr lang="en-US" sz="2800" smtClean="0"/>
              <a:t>Game</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r>
              <a:rPr lang="en-US" smtClean="0"/>
              <a:t>Self-Concept</a:t>
            </a:r>
          </a:p>
        </p:txBody>
      </p:sp>
      <p:sp>
        <p:nvSpPr>
          <p:cNvPr id="29699" name="Rectangle 3"/>
          <p:cNvSpPr>
            <a:spLocks noGrp="1" noChangeArrowheads="1"/>
          </p:cNvSpPr>
          <p:nvPr>
            <p:ph idx="1"/>
          </p:nvPr>
        </p:nvSpPr>
        <p:spPr/>
        <p:txBody>
          <a:bodyPr/>
          <a:lstStyle/>
          <a:p>
            <a:pPr eaLnBrk="1" hangingPunct="1"/>
            <a:r>
              <a:rPr lang="en-US" smtClean="0"/>
              <a:t>Early childhood-exaggerated sense of self</a:t>
            </a:r>
          </a:p>
          <a:p>
            <a:pPr eaLnBrk="1" hangingPunct="1">
              <a:buFont typeface="Wingdings" pitchFamily="2" charset="2"/>
              <a:buNone/>
            </a:pPr>
            <a:endParaRPr lang="en-US" smtClean="0"/>
          </a:p>
          <a:p>
            <a:pPr eaLnBrk="1" hangingPunct="1"/>
            <a:r>
              <a:rPr lang="en-US" smtClean="0"/>
              <a:t>School-aged children: more realistic sense of self</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eaLnBrk="1" hangingPunct="1">
              <a:defRPr/>
            </a:pPr>
            <a:r>
              <a:rPr lang="en-US" dirty="0" smtClean="0"/>
              <a:t>Initiative vs. Guilt</a:t>
            </a:r>
          </a:p>
        </p:txBody>
      </p:sp>
      <p:sp>
        <p:nvSpPr>
          <p:cNvPr id="30723" name="Rectangle 3"/>
          <p:cNvSpPr>
            <a:spLocks noGrp="1" noChangeArrowheads="1"/>
          </p:cNvSpPr>
          <p:nvPr>
            <p:ph type="body" idx="1"/>
          </p:nvPr>
        </p:nvSpPr>
        <p:spPr/>
        <p:txBody>
          <a:bodyPr/>
          <a:lstStyle/>
          <a:p>
            <a:pPr eaLnBrk="1" hangingPunct="1"/>
            <a:r>
              <a:rPr lang="en-US" sz="2800" smtClean="0"/>
              <a:t>Erikson</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r>
              <a:rPr lang="en-US" smtClean="0"/>
              <a:t>Gender Identification</a:t>
            </a:r>
          </a:p>
        </p:txBody>
      </p:sp>
      <p:sp>
        <p:nvSpPr>
          <p:cNvPr id="31747" name="Rectangle 3"/>
          <p:cNvSpPr>
            <a:spLocks noGrp="1" noChangeArrowheads="1"/>
          </p:cNvSpPr>
          <p:nvPr>
            <p:ph type="body" idx="1"/>
          </p:nvPr>
        </p:nvSpPr>
        <p:spPr/>
        <p:txBody>
          <a:bodyPr/>
          <a:lstStyle/>
          <a:p>
            <a:pPr eaLnBrk="1" hangingPunct="1"/>
            <a:r>
              <a:rPr lang="en-US" smtClean="0"/>
              <a:t>Freud:  The Phallic Stage</a:t>
            </a:r>
          </a:p>
          <a:p>
            <a:pPr eaLnBrk="1" hangingPunct="1"/>
            <a:r>
              <a:rPr lang="en-US" smtClean="0"/>
              <a:t>Chordorow: Mothering</a:t>
            </a:r>
          </a:p>
          <a:p>
            <a:pPr eaLnBrk="1" hangingPunct="1"/>
            <a:r>
              <a:rPr lang="en-US" smtClean="0"/>
              <a:t>Cognitive Theory and gender schema</a:t>
            </a:r>
          </a:p>
          <a:p>
            <a:pPr eaLnBrk="1" hangingPunct="1"/>
            <a:r>
              <a:rPr lang="en-US" smtClean="0"/>
              <a:t>Learning Theorists: Reinforcement and Modeling</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r>
              <a:rPr lang="en-US" b="1" smtClean="0"/>
              <a:t>Proportions From 2 to 6</a:t>
            </a:r>
          </a:p>
        </p:txBody>
      </p:sp>
      <p:sp>
        <p:nvSpPr>
          <p:cNvPr id="5123" name="Rectangle 5"/>
          <p:cNvSpPr>
            <a:spLocks noGrp="1" noChangeArrowheads="1"/>
          </p:cNvSpPr>
          <p:nvPr>
            <p:ph type="body" sz="half" idx="3"/>
          </p:nvPr>
        </p:nvSpPr>
        <p:spPr>
          <a:xfrm>
            <a:off x="1182688" y="4516438"/>
            <a:ext cx="7772400" cy="1616075"/>
          </a:xfrm>
        </p:spPr>
        <p:txBody>
          <a:bodyPr/>
          <a:lstStyle/>
          <a:p>
            <a:pPr eaLnBrk="1" hangingPunct="1"/>
            <a:r>
              <a:rPr lang="en-US" sz="2800" smtClean="0"/>
              <a:t>Toddlers have large heads and stomachs and short arms and legs</a:t>
            </a:r>
          </a:p>
          <a:p>
            <a:pPr eaLnBrk="1" hangingPunct="1"/>
            <a:r>
              <a:rPr lang="en-US" sz="2800" smtClean="0"/>
              <a:t>Six year olds have longer torsos</a:t>
            </a:r>
          </a:p>
        </p:txBody>
      </p:sp>
      <p:pic>
        <p:nvPicPr>
          <p:cNvPr id="5124" name="Content Placeholder 7" descr="Walter_de_Maria_Vertikaler_Erdkilometerpublicdomain.jpg"/>
          <p:cNvPicPr>
            <a:picLocks noGrp="1" noChangeAspect="1"/>
          </p:cNvPicPr>
          <p:nvPr>
            <p:ph sz="quarter" idx="1"/>
          </p:nvPr>
        </p:nvPicPr>
        <p:blipFill>
          <a:blip r:embed="rId3">
            <a:extLst>
              <a:ext uri="{28A0092B-C50C-407E-A947-70E740481C1C}">
                <a14:useLocalDpi xmlns:a14="http://schemas.microsoft.com/office/drawing/2010/main" val="0"/>
              </a:ext>
            </a:extLst>
          </a:blip>
          <a:srcRect/>
          <a:stretch>
            <a:fillRect/>
          </a:stretch>
        </p:blipFill>
        <p:spPr>
          <a:xfrm>
            <a:off x="1973263" y="2017713"/>
            <a:ext cx="2228850" cy="1981200"/>
          </a:xfrm>
        </p:spPr>
      </p:pic>
      <p:pic>
        <p:nvPicPr>
          <p:cNvPr id="5125" name="Content Placeholder 8" descr="240px-Chaparritos_in_Nebajbypinksip.jpg"/>
          <p:cNvPicPr>
            <a:picLocks noGrp="1" noChangeAspect="1"/>
          </p:cNvPicPr>
          <p:nvPr>
            <p:ph sz="quarter" idx="2"/>
          </p:nvPr>
        </p:nvPicPr>
        <p:blipFill>
          <a:blip r:embed="rId4">
            <a:extLst>
              <a:ext uri="{28A0092B-C50C-407E-A947-70E740481C1C}">
                <a14:useLocalDpi xmlns:a14="http://schemas.microsoft.com/office/drawing/2010/main" val="0"/>
              </a:ext>
            </a:extLst>
          </a:blip>
          <a:srcRect/>
          <a:stretch>
            <a:fillRect/>
          </a:stretch>
        </p:blipFill>
        <p:spPr>
          <a:xfrm>
            <a:off x="5105400" y="1981200"/>
            <a:ext cx="2747963" cy="2106613"/>
          </a:xfrm>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eaLnBrk="1" hangingPunct="1"/>
            <a:r>
              <a:rPr lang="en-US" smtClean="0"/>
              <a:t>Ways In Which Gender is Taught</a:t>
            </a:r>
          </a:p>
        </p:txBody>
      </p:sp>
      <p:sp>
        <p:nvSpPr>
          <p:cNvPr id="32771" name="Rectangle 3"/>
          <p:cNvSpPr>
            <a:spLocks noGrp="1" noChangeArrowheads="1"/>
          </p:cNvSpPr>
          <p:nvPr>
            <p:ph type="body" idx="1"/>
          </p:nvPr>
        </p:nvSpPr>
        <p:spPr/>
        <p:txBody>
          <a:bodyPr/>
          <a:lstStyle/>
          <a:p>
            <a:pPr eaLnBrk="1" hangingPunct="1"/>
            <a:r>
              <a:rPr lang="en-US" smtClean="0"/>
              <a:t>Socialization in infancy</a:t>
            </a:r>
          </a:p>
          <a:p>
            <a:pPr eaLnBrk="1" hangingPunct="1"/>
            <a:r>
              <a:rPr lang="en-US" smtClean="0"/>
              <a:t>Parenting sons and daughters</a:t>
            </a:r>
          </a:p>
          <a:p>
            <a:pPr eaLnBrk="1" hangingPunct="1"/>
            <a:r>
              <a:rPr lang="en-US" smtClean="0"/>
              <a:t>Teachers and schools</a:t>
            </a:r>
          </a:p>
          <a:p>
            <a:pPr eaLnBrk="1" hangingPunct="1"/>
            <a:r>
              <a:rPr lang="en-US" smtClean="0"/>
              <a:t>Friends</a:t>
            </a:r>
          </a:p>
          <a:p>
            <a:pPr eaLnBrk="1" hangingPunct="1">
              <a:buFont typeface="Wingdings" pitchFamily="2" charset="2"/>
              <a:buNone/>
            </a:pPr>
            <a:endParaRPr lang="en-US" smtClean="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lstStyle/>
          <a:p>
            <a:r>
              <a:rPr lang="en-US" smtClean="0"/>
              <a:t>Which explanation is best?</a:t>
            </a:r>
          </a:p>
        </p:txBody>
      </p:sp>
      <p:sp>
        <p:nvSpPr>
          <p:cNvPr id="33795" name="Content Placeholder 2"/>
          <p:cNvSpPr>
            <a:spLocks noGrp="1"/>
          </p:cNvSpPr>
          <p:nvPr>
            <p:ph idx="1"/>
          </p:nvPr>
        </p:nvSpPr>
        <p:spPr/>
        <p:txBody>
          <a:bodyPr/>
          <a:lstStyle/>
          <a:p>
            <a:r>
              <a:rPr lang="en-US" smtClean="0"/>
              <a:t>Is gender taught or do children seek out how to behave based on their sex?</a:t>
            </a:r>
          </a:p>
          <a:p>
            <a:r>
              <a:rPr lang="en-US" smtClean="0"/>
              <a:t>Probably both.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818" name="Rectangle 2"/>
          <p:cNvSpPr>
            <a:spLocks noGrp="1" noChangeArrowheads="1"/>
          </p:cNvSpPr>
          <p:nvPr>
            <p:ph type="ctrTitle"/>
          </p:nvPr>
        </p:nvSpPr>
        <p:spPr/>
        <p:txBody>
          <a:bodyPr/>
          <a:lstStyle/>
          <a:p>
            <a:pPr eaLnBrk="1" hangingPunct="1"/>
            <a:r>
              <a:rPr lang="en-US" smtClean="0"/>
              <a:t>Parenting Styles</a:t>
            </a:r>
          </a:p>
        </p:txBody>
      </p:sp>
      <p:sp>
        <p:nvSpPr>
          <p:cNvPr id="34819" name="Rectangle 3"/>
          <p:cNvSpPr>
            <a:spLocks noGrp="1" noChangeArrowheads="1"/>
          </p:cNvSpPr>
          <p:nvPr>
            <p:ph type="subTitle" idx="1"/>
          </p:nvPr>
        </p:nvSpPr>
        <p:spPr>
          <a:xfrm>
            <a:off x="1447800" y="3810000"/>
            <a:ext cx="6400800" cy="1752600"/>
          </a:xfrm>
        </p:spPr>
        <p:txBody>
          <a:bodyPr/>
          <a:lstStyle/>
          <a:p>
            <a:pPr algn="l" eaLnBrk="1" hangingPunct="1"/>
            <a:r>
              <a:rPr lang="en-US" smtClean="0"/>
              <a:t>The key is to match expectations with maturity </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pPr eaLnBrk="1" hangingPunct="1"/>
            <a:r>
              <a:rPr lang="en-US" smtClean="0"/>
              <a:t>Parenting Styles:  Baumrind’s Model</a:t>
            </a:r>
          </a:p>
        </p:txBody>
      </p:sp>
      <p:sp>
        <p:nvSpPr>
          <p:cNvPr id="35843" name="Rectangle 3"/>
          <p:cNvSpPr>
            <a:spLocks noGrp="1" noChangeArrowheads="1"/>
          </p:cNvSpPr>
          <p:nvPr>
            <p:ph idx="1"/>
          </p:nvPr>
        </p:nvSpPr>
        <p:spPr/>
        <p:txBody>
          <a:bodyPr/>
          <a:lstStyle/>
          <a:p>
            <a:pPr eaLnBrk="1" hangingPunct="1"/>
            <a:r>
              <a:rPr lang="en-US" sz="2400" smtClean="0"/>
              <a:t>Authoritarian-children should be seen and not heard!</a:t>
            </a:r>
          </a:p>
          <a:p>
            <a:pPr eaLnBrk="1" hangingPunct="1"/>
            <a:r>
              <a:rPr lang="en-US" sz="2400" smtClean="0"/>
              <a:t>Permissive-let the kids rule</a:t>
            </a:r>
          </a:p>
          <a:p>
            <a:pPr eaLnBrk="1" hangingPunct="1"/>
            <a:r>
              <a:rPr lang="en-US" sz="2400" smtClean="0"/>
              <a:t>Authoritative-strictness with affection</a:t>
            </a:r>
          </a:p>
          <a:p>
            <a:pPr eaLnBrk="1" hangingPunct="1"/>
            <a:r>
              <a:rPr lang="en-US" sz="2400" smtClean="0"/>
              <a:t>Uninvolved-disengaged</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eaLnBrk="1" hangingPunct="1"/>
            <a:r>
              <a:rPr lang="en-US" smtClean="0"/>
              <a:t>LeMaster’s and DeFrain’s Model</a:t>
            </a:r>
          </a:p>
        </p:txBody>
      </p:sp>
      <p:sp>
        <p:nvSpPr>
          <p:cNvPr id="36867" name="Rectangle 3"/>
          <p:cNvSpPr>
            <a:spLocks noGrp="1" noChangeArrowheads="1"/>
          </p:cNvSpPr>
          <p:nvPr>
            <p:ph type="body" idx="1"/>
          </p:nvPr>
        </p:nvSpPr>
        <p:spPr/>
        <p:txBody>
          <a:bodyPr/>
          <a:lstStyle/>
          <a:p>
            <a:pPr eaLnBrk="1" hangingPunct="1"/>
            <a:r>
              <a:rPr lang="en-US" smtClean="0"/>
              <a:t>Martyr</a:t>
            </a:r>
          </a:p>
          <a:p>
            <a:pPr eaLnBrk="1" hangingPunct="1"/>
            <a:r>
              <a:rPr lang="en-US" smtClean="0"/>
              <a:t>Pal</a:t>
            </a:r>
          </a:p>
          <a:p>
            <a:pPr eaLnBrk="1" hangingPunct="1"/>
            <a:r>
              <a:rPr lang="en-US" smtClean="0"/>
              <a:t>Police Officer/Drill Sergeant</a:t>
            </a:r>
          </a:p>
          <a:p>
            <a:pPr eaLnBrk="1" hangingPunct="1"/>
            <a:r>
              <a:rPr lang="en-US" smtClean="0"/>
              <a:t>Teacher-Counselor</a:t>
            </a:r>
          </a:p>
          <a:p>
            <a:pPr eaLnBrk="1" hangingPunct="1"/>
            <a:r>
              <a:rPr lang="en-US" smtClean="0"/>
              <a:t>Athletic Coach</a:t>
            </a:r>
          </a:p>
          <a:p>
            <a:pPr eaLnBrk="1" hangingPunct="1">
              <a:buFont typeface="Wingdings" pitchFamily="2" charset="2"/>
              <a:buNone/>
            </a:pPr>
            <a:endParaRPr lang="en-US" smtClean="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Warm, caring, support</a:t>
            </a:r>
            <a:endParaRPr lang="en-US" dirty="0"/>
          </a:p>
        </p:txBody>
      </p:sp>
      <p:sp>
        <p:nvSpPr>
          <p:cNvPr id="37891" name="Text Placeholder 2"/>
          <p:cNvSpPr>
            <a:spLocks noGrp="1"/>
          </p:cNvSpPr>
          <p:nvPr>
            <p:ph type="body" idx="1"/>
          </p:nvPr>
        </p:nvSpPr>
        <p:spPr/>
        <p:txBody>
          <a:bodyPr/>
          <a:lstStyle/>
          <a:p>
            <a:r>
              <a:rPr lang="en-US" smtClean="0"/>
              <a:t>What really matters?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p:txBody>
          <a:bodyPr/>
          <a:lstStyle/>
          <a:p>
            <a:r>
              <a:rPr lang="en-US" smtClean="0"/>
              <a:t>Childcare</a:t>
            </a:r>
          </a:p>
        </p:txBody>
      </p:sp>
      <p:sp>
        <p:nvSpPr>
          <p:cNvPr id="38915" name="Content Placeholder 2"/>
          <p:cNvSpPr>
            <a:spLocks noGrp="1"/>
          </p:cNvSpPr>
          <p:nvPr>
            <p:ph idx="1"/>
          </p:nvPr>
        </p:nvSpPr>
        <p:spPr/>
        <p:txBody>
          <a:bodyPr/>
          <a:lstStyle/>
          <a:p>
            <a:r>
              <a:rPr lang="en-US" smtClean="0"/>
              <a:t>How many mothers work outside of home?</a:t>
            </a:r>
          </a:p>
          <a:p>
            <a:pPr lvl="1"/>
            <a:r>
              <a:rPr lang="en-US" smtClean="0"/>
              <a:t>64.2 percent with children under 6</a:t>
            </a:r>
          </a:p>
          <a:p>
            <a:pPr lvl="1"/>
            <a:r>
              <a:rPr lang="en-US" smtClean="0"/>
              <a:t>77.3 percent with children 6-17</a:t>
            </a:r>
          </a:p>
          <a:p>
            <a:pPr lvl="1"/>
            <a:r>
              <a:rPr lang="en-US" smtClean="0"/>
              <a:t>What about childcare?</a:t>
            </a:r>
          </a:p>
          <a:p>
            <a:r>
              <a:rPr lang="en-US" smtClean="0"/>
              <a:t>Global Concerns</a:t>
            </a:r>
          </a:p>
          <a:p>
            <a:pPr lvl="1"/>
            <a:r>
              <a:rPr lang="en-US" smtClean="0"/>
              <a:t>Example: Liberia’s Market Women</a:t>
            </a:r>
          </a:p>
          <a:p>
            <a:pPr>
              <a:buFont typeface="Wingdings" pitchFamily="2" charset="2"/>
              <a:buNone/>
            </a:pPr>
            <a:endParaRPr lang="en-US" smtClean="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p:txBody>
          <a:bodyPr/>
          <a:lstStyle/>
          <a:p>
            <a:r>
              <a:rPr lang="en-US" smtClean="0"/>
              <a:t>Stress and Development</a:t>
            </a:r>
          </a:p>
        </p:txBody>
      </p:sp>
      <p:sp>
        <p:nvSpPr>
          <p:cNvPr id="39939" name="Content Placeholder 2"/>
          <p:cNvSpPr>
            <a:spLocks noGrp="1"/>
          </p:cNvSpPr>
          <p:nvPr>
            <p:ph idx="1"/>
          </p:nvPr>
        </p:nvSpPr>
        <p:spPr/>
        <p:txBody>
          <a:bodyPr/>
          <a:lstStyle/>
          <a:p>
            <a:r>
              <a:rPr lang="en-US" smtClean="0"/>
              <a:t>Normal vs. toxic stress</a:t>
            </a:r>
          </a:p>
          <a:p>
            <a:r>
              <a:rPr lang="en-US" smtClean="0"/>
              <a:t>Stress hormones</a:t>
            </a:r>
          </a:p>
          <a:p>
            <a:r>
              <a:rPr lang="en-US" smtClean="0"/>
              <a:t>Brain circuitry </a:t>
            </a:r>
          </a:p>
          <a:p>
            <a:r>
              <a:rPr lang="en-US" smtClean="0"/>
              <a:t>The impact of social support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r>
              <a:rPr lang="en-US" b="1" smtClean="0"/>
              <a:t>Overall Physical Growth</a:t>
            </a:r>
          </a:p>
        </p:txBody>
      </p:sp>
      <p:sp>
        <p:nvSpPr>
          <p:cNvPr id="6147" name="Rectangle 3"/>
          <p:cNvSpPr>
            <a:spLocks noGrp="1" noChangeArrowheads="1"/>
          </p:cNvSpPr>
          <p:nvPr>
            <p:ph type="body" idx="1"/>
          </p:nvPr>
        </p:nvSpPr>
        <p:spPr/>
        <p:txBody>
          <a:bodyPr/>
          <a:lstStyle/>
          <a:p>
            <a:pPr eaLnBrk="1" hangingPunct="1"/>
            <a:r>
              <a:rPr lang="en-US" smtClean="0"/>
              <a:t>Grow 3 inches in height per year</a:t>
            </a:r>
          </a:p>
          <a:p>
            <a:pPr eaLnBrk="1" hangingPunct="1"/>
            <a:r>
              <a:rPr lang="en-US" smtClean="0"/>
              <a:t>Gain 4 ½ pounds in weight per year</a:t>
            </a:r>
          </a:p>
          <a:p>
            <a:pPr eaLnBrk="1" hangingPunct="1"/>
            <a:r>
              <a:rPr lang="en-US" smtClean="0"/>
              <a:t>Average 6 year old is 46 inches tall and weighs 46</a:t>
            </a:r>
          </a:p>
          <a:p>
            <a:pPr eaLnBrk="1" hangingPunct="1"/>
            <a:r>
              <a:rPr lang="en-US" smtClean="0"/>
              <a:t>Small appetites between ages 2 and 6 years</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en-US" b="1" smtClean="0"/>
              <a:t>Nutritional Concerns</a:t>
            </a:r>
          </a:p>
        </p:txBody>
      </p:sp>
      <p:sp>
        <p:nvSpPr>
          <p:cNvPr id="7171" name="Rectangle 3"/>
          <p:cNvSpPr>
            <a:spLocks noGrp="1" noChangeArrowheads="1"/>
          </p:cNvSpPr>
          <p:nvPr>
            <p:ph idx="1"/>
          </p:nvPr>
        </p:nvSpPr>
        <p:spPr/>
        <p:txBody>
          <a:bodyPr/>
          <a:lstStyle/>
          <a:p>
            <a:pPr eaLnBrk="1" hangingPunct="1"/>
            <a:r>
              <a:rPr lang="en-US" sz="2800" smtClean="0"/>
              <a:t>Preschoolers and iron deficiency anemia</a:t>
            </a:r>
          </a:p>
          <a:p>
            <a:pPr eaLnBrk="1" hangingPunct="1"/>
            <a:r>
              <a:rPr lang="en-US" sz="2800" smtClean="0"/>
              <a:t>Children and high fat, high sugar diets</a:t>
            </a:r>
          </a:p>
          <a:p>
            <a:pPr eaLnBrk="1" hangingPunct="1"/>
            <a:r>
              <a:rPr lang="en-US" sz="2800" smtClean="0"/>
              <a:t>Setting up food preferences</a:t>
            </a:r>
          </a:p>
          <a:p>
            <a:pPr eaLnBrk="1" hangingPunct="1">
              <a:buFont typeface="Wingdings" pitchFamily="2" charset="2"/>
              <a:buNone/>
            </a:pPr>
            <a:endParaRPr lang="en-US" sz="280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en-US" b="1" smtClean="0"/>
              <a:t>Avoiding Eating Problems</a:t>
            </a:r>
          </a:p>
        </p:txBody>
      </p:sp>
      <p:sp>
        <p:nvSpPr>
          <p:cNvPr id="41987" name="Rectangle 3"/>
          <p:cNvSpPr>
            <a:spLocks noGrp="1" noChangeArrowheads="1"/>
          </p:cNvSpPr>
          <p:nvPr>
            <p:ph type="body" idx="1"/>
          </p:nvPr>
        </p:nvSpPr>
        <p:spPr/>
        <p:txBody>
          <a:bodyPr/>
          <a:lstStyle/>
          <a:p>
            <a:pPr eaLnBrk="1" hangingPunct="1">
              <a:lnSpc>
                <a:spcPct val="90000"/>
              </a:lnSpc>
            </a:pPr>
            <a:r>
              <a:rPr lang="en-US" sz="2800" b="1" smtClean="0"/>
              <a:t>Don’t force feed or fight</a:t>
            </a:r>
          </a:p>
          <a:p>
            <a:pPr eaLnBrk="1" hangingPunct="1">
              <a:lnSpc>
                <a:spcPct val="90000"/>
              </a:lnSpc>
            </a:pPr>
            <a:r>
              <a:rPr lang="en-US" sz="2800" b="1" smtClean="0"/>
              <a:t>Appetite varies</a:t>
            </a:r>
          </a:p>
          <a:p>
            <a:pPr eaLnBrk="1" hangingPunct="1">
              <a:lnSpc>
                <a:spcPct val="90000"/>
              </a:lnSpc>
            </a:pPr>
            <a:r>
              <a:rPr lang="en-US" sz="2800" b="1" smtClean="0"/>
              <a:t>Keep it pleasant</a:t>
            </a:r>
          </a:p>
          <a:p>
            <a:pPr eaLnBrk="1" hangingPunct="1">
              <a:lnSpc>
                <a:spcPct val="90000"/>
              </a:lnSpc>
            </a:pPr>
            <a:r>
              <a:rPr lang="en-US" sz="2800" b="1" smtClean="0"/>
              <a:t>No short order chefs</a:t>
            </a:r>
          </a:p>
          <a:p>
            <a:pPr eaLnBrk="1" hangingPunct="1">
              <a:lnSpc>
                <a:spcPct val="90000"/>
              </a:lnSpc>
            </a:pPr>
            <a:r>
              <a:rPr lang="en-US" sz="2800" b="1" smtClean="0"/>
              <a:t>Limit choices</a:t>
            </a:r>
          </a:p>
          <a:p>
            <a:pPr eaLnBrk="1" hangingPunct="1">
              <a:lnSpc>
                <a:spcPct val="90000"/>
              </a:lnSpc>
            </a:pPr>
            <a:r>
              <a:rPr lang="en-US" sz="2800" b="1" smtClean="0"/>
              <a:t>Serve balanced meals</a:t>
            </a:r>
          </a:p>
          <a:p>
            <a:pPr eaLnBrk="1" hangingPunct="1">
              <a:lnSpc>
                <a:spcPct val="90000"/>
              </a:lnSpc>
            </a:pPr>
            <a:r>
              <a:rPr lang="en-US" sz="2800" b="1" smtClean="0"/>
              <a:t>Don’t bribe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1987">
                                            <p:txEl>
                                              <p:pRg st="0" end="0"/>
                                            </p:txEl>
                                          </p:spTgt>
                                        </p:tgtEl>
                                        <p:attrNameLst>
                                          <p:attrName>style.visibility</p:attrName>
                                        </p:attrNameLst>
                                      </p:cBhvr>
                                      <p:to>
                                        <p:strVal val="visible"/>
                                      </p:to>
                                    </p:set>
                                    <p:anim calcmode="lin" valueType="num">
                                      <p:cBhvr additive="base">
                                        <p:cTn id="7" dur="500" fill="hold"/>
                                        <p:tgtEl>
                                          <p:spTgt spid="4198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198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1987">
                                            <p:txEl>
                                              <p:pRg st="1" end="1"/>
                                            </p:txEl>
                                          </p:spTgt>
                                        </p:tgtEl>
                                        <p:attrNameLst>
                                          <p:attrName>style.visibility</p:attrName>
                                        </p:attrNameLst>
                                      </p:cBhvr>
                                      <p:to>
                                        <p:strVal val="visible"/>
                                      </p:to>
                                    </p:set>
                                    <p:anim calcmode="lin" valueType="num">
                                      <p:cBhvr additive="base">
                                        <p:cTn id="13" dur="500" fill="hold"/>
                                        <p:tgtEl>
                                          <p:spTgt spid="4198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1987">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1987">
                                            <p:txEl>
                                              <p:pRg st="2" end="2"/>
                                            </p:txEl>
                                          </p:spTgt>
                                        </p:tgtEl>
                                        <p:attrNameLst>
                                          <p:attrName>style.visibility</p:attrName>
                                        </p:attrNameLst>
                                      </p:cBhvr>
                                      <p:to>
                                        <p:strVal val="visible"/>
                                      </p:to>
                                    </p:set>
                                    <p:anim calcmode="lin" valueType="num">
                                      <p:cBhvr additive="base">
                                        <p:cTn id="19" dur="500" fill="hold"/>
                                        <p:tgtEl>
                                          <p:spTgt spid="41987">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41987">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41987">
                                            <p:txEl>
                                              <p:pRg st="3" end="3"/>
                                            </p:txEl>
                                          </p:spTgt>
                                        </p:tgtEl>
                                        <p:attrNameLst>
                                          <p:attrName>style.visibility</p:attrName>
                                        </p:attrNameLst>
                                      </p:cBhvr>
                                      <p:to>
                                        <p:strVal val="visible"/>
                                      </p:to>
                                    </p:set>
                                    <p:anim calcmode="lin" valueType="num">
                                      <p:cBhvr additive="base">
                                        <p:cTn id="25" dur="500" fill="hold"/>
                                        <p:tgtEl>
                                          <p:spTgt spid="41987">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41987">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41987">
                                            <p:txEl>
                                              <p:pRg st="4" end="4"/>
                                            </p:txEl>
                                          </p:spTgt>
                                        </p:tgtEl>
                                        <p:attrNameLst>
                                          <p:attrName>style.visibility</p:attrName>
                                        </p:attrNameLst>
                                      </p:cBhvr>
                                      <p:to>
                                        <p:strVal val="visible"/>
                                      </p:to>
                                    </p:set>
                                    <p:anim calcmode="lin" valueType="num">
                                      <p:cBhvr additive="base">
                                        <p:cTn id="31" dur="500" fill="hold"/>
                                        <p:tgtEl>
                                          <p:spTgt spid="41987">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41987">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41987">
                                            <p:txEl>
                                              <p:pRg st="5" end="5"/>
                                            </p:txEl>
                                          </p:spTgt>
                                        </p:tgtEl>
                                        <p:attrNameLst>
                                          <p:attrName>style.visibility</p:attrName>
                                        </p:attrNameLst>
                                      </p:cBhvr>
                                      <p:to>
                                        <p:strVal val="visible"/>
                                      </p:to>
                                    </p:set>
                                    <p:anim calcmode="lin" valueType="num">
                                      <p:cBhvr additive="base">
                                        <p:cTn id="37" dur="500" fill="hold"/>
                                        <p:tgtEl>
                                          <p:spTgt spid="41987">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41987">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41987">
                                            <p:txEl>
                                              <p:pRg st="6" end="6"/>
                                            </p:txEl>
                                          </p:spTgt>
                                        </p:tgtEl>
                                        <p:attrNameLst>
                                          <p:attrName>style.visibility</p:attrName>
                                        </p:attrNameLst>
                                      </p:cBhvr>
                                      <p:to>
                                        <p:strVal val="visible"/>
                                      </p:to>
                                    </p:set>
                                    <p:anim calcmode="lin" valueType="num">
                                      <p:cBhvr additive="base">
                                        <p:cTn id="43" dur="500" fill="hold"/>
                                        <p:tgtEl>
                                          <p:spTgt spid="41987">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41987">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7" grpId="0" build="p" autoUpdateAnimBg="0"/>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n-US" b="1" smtClean="0"/>
              <a:t>Brain Maturation</a:t>
            </a:r>
          </a:p>
        </p:txBody>
      </p:sp>
      <p:sp>
        <p:nvSpPr>
          <p:cNvPr id="9219" name="Rectangle 3"/>
          <p:cNvSpPr>
            <a:spLocks noGrp="1" noChangeArrowheads="1"/>
          </p:cNvSpPr>
          <p:nvPr>
            <p:ph type="body" sz="half" idx="1"/>
          </p:nvPr>
        </p:nvSpPr>
        <p:spPr/>
        <p:txBody>
          <a:bodyPr/>
          <a:lstStyle/>
          <a:p>
            <a:pPr eaLnBrk="1" hangingPunct="1"/>
            <a:r>
              <a:rPr lang="en-US" sz="2800" smtClean="0"/>
              <a:t>Brain weight </a:t>
            </a:r>
          </a:p>
          <a:p>
            <a:pPr eaLnBrk="1" hangingPunct="1"/>
            <a:r>
              <a:rPr lang="en-US" sz="2800" smtClean="0"/>
              <a:t>Changes in emotional control and coordination</a:t>
            </a:r>
          </a:p>
          <a:p>
            <a:pPr eaLnBrk="1" hangingPunct="1"/>
            <a:r>
              <a:rPr lang="en-US" sz="2800" smtClean="0"/>
              <a:t>Visual pathways</a:t>
            </a:r>
          </a:p>
          <a:p>
            <a:pPr eaLnBrk="1" hangingPunct="1"/>
            <a:r>
              <a:rPr lang="en-US" sz="2800" smtClean="0"/>
              <a:t>Growth of hemispheres </a:t>
            </a:r>
          </a:p>
          <a:p>
            <a:pPr eaLnBrk="1" hangingPunct="1"/>
            <a:r>
              <a:rPr lang="en-US" sz="2800" smtClean="0"/>
              <a:t>Corpus callosum</a:t>
            </a:r>
          </a:p>
        </p:txBody>
      </p:sp>
      <p:sp>
        <p:nvSpPr>
          <p:cNvPr id="9220" name="Rectangle 4"/>
          <p:cNvSpPr>
            <a:spLocks noGrp="1" noChangeArrowheads="1"/>
          </p:cNvSpPr>
          <p:nvPr>
            <p:ph sz="half" idx="2"/>
          </p:nvPr>
        </p:nvSpPr>
        <p:spPr/>
        <p:txBody>
          <a:bodyPr/>
          <a:lstStyle/>
          <a:p>
            <a:pPr eaLnBrk="1" hangingPunct="1"/>
            <a:endParaRPr lang="en-US" sz="2800" smtClean="0"/>
          </a:p>
        </p:txBody>
      </p:sp>
      <p:pic>
        <p:nvPicPr>
          <p:cNvPr id="9221" name="Picture 6" descr="brai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81600" y="2438400"/>
            <a:ext cx="3486150" cy="306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2" name="Rectangle 1026"/>
          <p:cNvSpPr>
            <a:spLocks noGrp="1" noChangeArrowheads="1"/>
          </p:cNvSpPr>
          <p:nvPr>
            <p:ph type="title"/>
          </p:nvPr>
        </p:nvSpPr>
        <p:spPr/>
        <p:txBody>
          <a:bodyPr/>
          <a:lstStyle/>
          <a:p>
            <a:pPr eaLnBrk="1" hangingPunct="1"/>
            <a:r>
              <a:rPr lang="en-US" b="1" smtClean="0"/>
              <a:t>Motor Skill Development: Gross Motor Skills</a:t>
            </a:r>
          </a:p>
        </p:txBody>
      </p:sp>
      <p:sp>
        <p:nvSpPr>
          <p:cNvPr id="10243" name="Rectangle 1030"/>
          <p:cNvSpPr>
            <a:spLocks noGrp="1" noChangeArrowheads="1"/>
          </p:cNvSpPr>
          <p:nvPr>
            <p:ph type="body" sz="half" idx="1"/>
          </p:nvPr>
        </p:nvSpPr>
        <p:spPr/>
        <p:txBody>
          <a:bodyPr/>
          <a:lstStyle/>
          <a:p>
            <a:pPr eaLnBrk="1" hangingPunct="1"/>
            <a:r>
              <a:rPr lang="en-US" sz="2800" smtClean="0"/>
              <a:t>Running</a:t>
            </a:r>
          </a:p>
          <a:p>
            <a:pPr eaLnBrk="1" hangingPunct="1"/>
            <a:r>
              <a:rPr lang="en-US" sz="2800" smtClean="0"/>
              <a:t>Jumping</a:t>
            </a:r>
          </a:p>
          <a:p>
            <a:pPr eaLnBrk="1" hangingPunct="1"/>
            <a:r>
              <a:rPr lang="en-US" sz="2800" smtClean="0"/>
              <a:t>Swinging</a:t>
            </a:r>
          </a:p>
          <a:p>
            <a:pPr eaLnBrk="1" hangingPunct="1"/>
            <a:r>
              <a:rPr lang="en-US" sz="2800" smtClean="0"/>
              <a:t>Bicycling</a:t>
            </a:r>
          </a:p>
          <a:p>
            <a:pPr eaLnBrk="1" hangingPunct="1"/>
            <a:r>
              <a:rPr lang="en-US" sz="2800" smtClean="0"/>
              <a:t>Songs and motion</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n-US" b="1" smtClean="0"/>
              <a:t>Motor Skill Development:  Fine Motor Skills</a:t>
            </a:r>
          </a:p>
        </p:txBody>
      </p:sp>
      <p:sp>
        <p:nvSpPr>
          <p:cNvPr id="11267" name="Rectangle 5"/>
          <p:cNvSpPr>
            <a:spLocks noGrp="1" noChangeArrowheads="1"/>
          </p:cNvSpPr>
          <p:nvPr>
            <p:ph type="body" sz="half" idx="1"/>
          </p:nvPr>
        </p:nvSpPr>
        <p:spPr/>
        <p:txBody>
          <a:bodyPr/>
          <a:lstStyle/>
          <a:p>
            <a:pPr eaLnBrk="1" hangingPunct="1"/>
            <a:r>
              <a:rPr lang="en-US" sz="2800" smtClean="0"/>
              <a:t>Pouring</a:t>
            </a:r>
          </a:p>
          <a:p>
            <a:pPr eaLnBrk="1" hangingPunct="1"/>
            <a:r>
              <a:rPr lang="en-US" sz="2800" smtClean="0"/>
              <a:t>Using Scissors</a:t>
            </a:r>
          </a:p>
          <a:p>
            <a:pPr eaLnBrk="1" hangingPunct="1"/>
            <a:r>
              <a:rPr lang="en-US" sz="2800" smtClean="0"/>
              <a:t>Coloring</a:t>
            </a:r>
          </a:p>
          <a:p>
            <a:pPr eaLnBrk="1" hangingPunct="1"/>
            <a:r>
              <a:rPr lang="en-US" sz="2800" smtClean="0"/>
              <a:t>Songs and fine motor skills activities</a:t>
            </a:r>
          </a:p>
          <a:p>
            <a:pPr eaLnBrk="1" hangingPunct="1"/>
            <a:endParaRPr lang="en-US" sz="280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Blends">
  <a:themeElements>
    <a:clrScheme name="Blends 3">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fontScheme name="Blends">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ahoma" pitchFamily="34" charset="0"/>
          </a:defRPr>
        </a:defPPr>
      </a:lstStyle>
    </a:lnDef>
  </a:objectDefaults>
  <a:extraClrSchemeLst>
    <a:extraClrScheme>
      <a:clrScheme name="Blends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Blends 2">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Blends 3">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Blends 4">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
      <a:clrScheme name="Blends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Blends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Blends</Template>
  <TotalTime>1763</TotalTime>
  <Words>4523</Words>
  <Application>Microsoft Office PowerPoint</Application>
  <PresentationFormat>On-screen Show (4:3)</PresentationFormat>
  <Paragraphs>402</Paragraphs>
  <Slides>37</Slides>
  <Notes>37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37</vt:i4>
      </vt:variant>
    </vt:vector>
  </HeadingPairs>
  <TitlesOfParts>
    <vt:vector size="42" baseType="lpstr">
      <vt:lpstr>Tahoma</vt:lpstr>
      <vt:lpstr>Arial</vt:lpstr>
      <vt:lpstr>Wingdings</vt:lpstr>
      <vt:lpstr>Times New Roman</vt:lpstr>
      <vt:lpstr>Blends</vt:lpstr>
      <vt:lpstr>Early Childhood</vt:lpstr>
      <vt:lpstr>Physical Growth in Early Childhood</vt:lpstr>
      <vt:lpstr>Proportions From 2 to 6</vt:lpstr>
      <vt:lpstr>Overall Physical Growth</vt:lpstr>
      <vt:lpstr>Nutritional Concerns</vt:lpstr>
      <vt:lpstr>Avoiding Eating Problems</vt:lpstr>
      <vt:lpstr>Brain Maturation</vt:lpstr>
      <vt:lpstr>Motor Skill Development: Gross Motor Skills</vt:lpstr>
      <vt:lpstr>Motor Skill Development:  Fine Motor Skills</vt:lpstr>
      <vt:lpstr>Sexual Development in Childhood</vt:lpstr>
      <vt:lpstr>Cognitive Development</vt:lpstr>
      <vt:lpstr>Piaget’s Preoperational Intelligence</vt:lpstr>
      <vt:lpstr>Pretend Play</vt:lpstr>
      <vt:lpstr>Syncretism</vt:lpstr>
      <vt:lpstr>Egocentrism</vt:lpstr>
      <vt:lpstr>Animism</vt:lpstr>
      <vt:lpstr>Classification Errors</vt:lpstr>
      <vt:lpstr>Conservation Errors</vt:lpstr>
      <vt:lpstr>Theory of Mind</vt:lpstr>
      <vt:lpstr>Language Development</vt:lpstr>
      <vt:lpstr>Impact of Training on Cognitive Development</vt:lpstr>
      <vt:lpstr>Psychosocial Development</vt:lpstr>
      <vt:lpstr>Self-Concept</vt:lpstr>
      <vt:lpstr>Self-Concept</vt:lpstr>
      <vt:lpstr>Mead’s “I” and the “me”</vt:lpstr>
      <vt:lpstr>Mead’s Development of Self</vt:lpstr>
      <vt:lpstr>Self-Concept</vt:lpstr>
      <vt:lpstr>Initiative vs. Guilt</vt:lpstr>
      <vt:lpstr>Gender Identification</vt:lpstr>
      <vt:lpstr>Ways In Which Gender is Taught</vt:lpstr>
      <vt:lpstr>Which explanation is best?</vt:lpstr>
      <vt:lpstr>Parenting Styles</vt:lpstr>
      <vt:lpstr>Parenting Styles:  Baumrind’s Model</vt:lpstr>
      <vt:lpstr>LeMaster’s and DeFrain’s Model</vt:lpstr>
      <vt:lpstr>Warm, caring, support</vt:lpstr>
      <vt:lpstr>Childcare</vt:lpstr>
      <vt:lpstr>Stress and Development</vt:lpstr>
    </vt:vector>
  </TitlesOfParts>
  <Company>Tarrant County College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Biosocial Development in Early Childhood (The Play Years)</dc:title>
  <dc:creator>Laura Overstreet</dc:creator>
  <cp:lastModifiedBy>Shireen</cp:lastModifiedBy>
  <cp:revision>58</cp:revision>
  <cp:lastPrinted>1601-01-01T00:00:00Z</cp:lastPrinted>
  <dcterms:created xsi:type="dcterms:W3CDTF">2004-02-26T10:49:02Z</dcterms:created>
  <dcterms:modified xsi:type="dcterms:W3CDTF">2012-11-03T21:05:05Z</dcterms:modified>
</cp:coreProperties>
</file>