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312" r:id="rId3"/>
    <p:sldId id="257" r:id="rId4"/>
    <p:sldId id="261" r:id="rId5"/>
    <p:sldId id="258" r:id="rId6"/>
    <p:sldId id="259" r:id="rId7"/>
    <p:sldId id="260" r:id="rId8"/>
    <p:sldId id="262" r:id="rId9"/>
    <p:sldId id="266" r:id="rId10"/>
    <p:sldId id="265" r:id="rId11"/>
    <p:sldId id="267" r:id="rId12"/>
    <p:sldId id="269" r:id="rId13"/>
    <p:sldId id="313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3" r:id="rId24"/>
    <p:sldId id="314" r:id="rId25"/>
    <p:sldId id="306" r:id="rId26"/>
    <p:sldId id="311" r:id="rId27"/>
    <p:sldId id="298" r:id="rId28"/>
    <p:sldId id="315" r:id="rId29"/>
    <p:sldId id="316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FF"/>
    <a:srgbClr val="CC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8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0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06BC653-40FF-4A53-94C1-4E3C5F0DF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C53C8-0BEC-49CF-9B12-57698A9CE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3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E371E-6A7D-4426-BEB1-E10BF3DAC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95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BCAF4-45C5-4F03-9DA5-B363ED11A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FD948-33CA-4B67-A027-5E4751843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0F7AC-63C2-4772-AEE1-6DA38C360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6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63D03-535C-4F95-9A5D-C9BBA3BAE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8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4CEB1-10FC-42C6-AA37-6856E55EC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2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6A119-B0BB-4AC4-A14E-050FB2B2C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75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97375-A378-4624-811B-3180A99BD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4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13F87-6CC8-453E-AC08-B9C36E884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6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229C2-E903-4EDB-BADE-66A5F110D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C6985-4538-447F-B82A-AF5C3C13B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2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DDF49AF-E21C-4C83-867B-42E14262A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r.org/templates/story/story.php?storyId=9288190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pyramid.gov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Middle Adulthood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 Look At Physical Changes That Start To Occur Between Ages 40-65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Ideal Diet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Low in cholesterol (&lt;300 mg per day) HDL/LDL should be 4 to 1 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Low in sodium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High in fiber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Low in sugar/starch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Alcohol in moderation (1-2 servings per day)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Cognitive Development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en-US" b="1" smtClean="0"/>
              <a:t>A Look At Formal and Postformal Thought During Midlife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Formal Operational Thought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Formal operational thought varies</a:t>
            </a:r>
          </a:p>
          <a:p>
            <a:pPr eaLnBrk="1" hangingPunct="1"/>
            <a:r>
              <a:rPr lang="en-US" b="1" smtClean="0"/>
              <a:t>Not achieved in all areas</a:t>
            </a:r>
          </a:p>
          <a:p>
            <a:pPr eaLnBrk="1" hangingPunct="1"/>
            <a:r>
              <a:rPr lang="en-US" b="1" smtClean="0"/>
              <a:t>Tied to experience</a:t>
            </a:r>
          </a:p>
          <a:p>
            <a:pPr eaLnBrk="1" hangingPunct="1"/>
            <a:r>
              <a:rPr lang="en-US" b="1" smtClean="0"/>
              <a:t>Tied to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Increases and Decreases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Increases with age:</a:t>
            </a:r>
          </a:p>
          <a:p>
            <a:pPr lvl="1" eaLnBrk="1" hangingPunct="1"/>
            <a:r>
              <a:rPr lang="en-US" smtClean="0"/>
              <a:t>Tacit knowledge</a:t>
            </a:r>
          </a:p>
          <a:p>
            <a:pPr lvl="1" eaLnBrk="1" hangingPunct="1"/>
            <a:r>
              <a:rPr lang="en-US" smtClean="0"/>
              <a:t>Verbal memory</a:t>
            </a:r>
          </a:p>
          <a:p>
            <a:pPr lvl="1" eaLnBrk="1" hangingPunct="1"/>
            <a:r>
              <a:rPr lang="en-US" smtClean="0"/>
              <a:t>Spatial skills</a:t>
            </a:r>
          </a:p>
          <a:p>
            <a:pPr lvl="1" eaLnBrk="1" hangingPunct="1"/>
            <a:r>
              <a:rPr lang="en-US" smtClean="0"/>
              <a:t>Inductive reasoning</a:t>
            </a:r>
          </a:p>
          <a:p>
            <a:pPr eaLnBrk="1" hangingPunct="1"/>
            <a:r>
              <a:rPr lang="en-US" smtClean="0"/>
              <a:t>Wisdom?  It depends</a:t>
            </a:r>
          </a:p>
        </p:txBody>
      </p:sp>
      <p:sp>
        <p:nvSpPr>
          <p:cNvPr id="1536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Decreases:</a:t>
            </a:r>
          </a:p>
          <a:p>
            <a:pPr lvl="1" eaLnBrk="1" hangingPunct="1"/>
            <a:r>
              <a:rPr lang="en-US" smtClean="0"/>
              <a:t>Working memory</a:t>
            </a:r>
          </a:p>
          <a:p>
            <a:pPr lvl="1" eaLnBrk="1" hangingPunct="1"/>
            <a:r>
              <a:rPr lang="en-US" smtClean="0"/>
              <a:t>Speed of process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Older Adult Students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Relevance not rote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Accuracy over speed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Minimize distractions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Harder to learn when fatigued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Learn better with slower 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Expert Vs the Novice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Midlife is a time of gaining expertise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Experts and novices work differently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Experts: intuition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Experts: less conscious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Experts: are better at handling unusual situations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Psychosocial Development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en-US" b="1" smtClean="0"/>
              <a:t>A Look At Psychological Concerns and Relationships During Midlife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Levinson’s Theory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Does everyone have a “midlife crisis”?</a:t>
            </a:r>
          </a:p>
          <a:p>
            <a:pPr eaLnBrk="1" hangingPunct="1"/>
            <a:r>
              <a:rPr lang="en-US" b="1" smtClean="0"/>
              <a:t>Why do some people have them?</a:t>
            </a:r>
          </a:p>
          <a:p>
            <a:pPr eaLnBrk="1" hangingPunct="1"/>
            <a:r>
              <a:rPr lang="en-US" b="1" smtClean="0"/>
              <a:t>What does it look like?</a:t>
            </a:r>
          </a:p>
          <a:p>
            <a:pPr eaLnBrk="1" hangingPunct="1"/>
            <a:r>
              <a:rPr lang="en-US" b="1" smtClean="0"/>
              <a:t>How long does it last?</a:t>
            </a:r>
          </a:p>
          <a:p>
            <a:pPr eaLnBrk="1" hangingPunct="1"/>
            <a:r>
              <a:rPr lang="en-US" b="1" smtClean="0"/>
              <a:t>Why is it more extreme than the age 30 transition?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Erikson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Generativity vs. Stagnation</a:t>
            </a:r>
          </a:p>
          <a:p>
            <a:pPr eaLnBrk="1" hangingPunct="1"/>
            <a:r>
              <a:rPr lang="en-US" b="1" smtClean="0"/>
              <a:t>Feeling either productive or stuck</a:t>
            </a:r>
          </a:p>
          <a:p>
            <a:pPr eaLnBrk="1" hangingPunct="1"/>
            <a:r>
              <a:rPr lang="en-US" b="1" smtClean="0"/>
              <a:t>Productivity can occur in work, in an avocation, or in family life</a:t>
            </a:r>
          </a:p>
          <a:p>
            <a:pPr eaLnBrk="1" hangingPunct="1"/>
            <a:r>
              <a:rPr lang="en-US" b="1" smtClean="0">
                <a:hlinkClick r:id="rId2"/>
              </a:rPr>
              <a:t>Encore careers?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Family Relationships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Adult Children and tolerance</a:t>
            </a:r>
          </a:p>
          <a:p>
            <a:pPr eaLnBrk="1" hangingPunct="1"/>
            <a:r>
              <a:rPr lang="en-US" b="1" smtClean="0"/>
              <a:t>Overload stressors</a:t>
            </a:r>
          </a:p>
          <a:p>
            <a:pPr eaLnBrk="1" hangingPunct="1"/>
            <a:r>
              <a:rPr lang="en-US" b="1" smtClean="0"/>
              <a:t>Launching concerns</a:t>
            </a:r>
          </a:p>
          <a:p>
            <a:pPr eaLnBrk="1" hangingPunct="1"/>
            <a:r>
              <a:rPr lang="en-US" b="1" smtClean="0"/>
              <a:t>Kinkeepering</a:t>
            </a:r>
          </a:p>
          <a:p>
            <a:pPr eaLnBrk="1" hangingPunct="1"/>
            <a:r>
              <a:rPr lang="en-US" b="1" smtClean="0"/>
              <a:t>Caregiving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Developmental Tasks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Losing parents/grief</a:t>
            </a:r>
          </a:p>
          <a:p>
            <a:pPr eaLnBrk="1" hangingPunct="1"/>
            <a:r>
              <a:rPr lang="en-US" smtClean="0"/>
              <a:t>Launching children</a:t>
            </a:r>
          </a:p>
          <a:p>
            <a:pPr eaLnBrk="1" hangingPunct="1"/>
            <a:r>
              <a:rPr lang="en-US" smtClean="0"/>
              <a:t>Adjusting to life without children</a:t>
            </a:r>
          </a:p>
          <a:p>
            <a:pPr eaLnBrk="1" hangingPunct="1"/>
            <a:r>
              <a:rPr lang="en-US" smtClean="0"/>
              <a:t>Dealing with adult children who return</a:t>
            </a:r>
          </a:p>
          <a:p>
            <a:pPr eaLnBrk="1" hangingPunct="1"/>
            <a:r>
              <a:rPr lang="en-US" smtClean="0"/>
              <a:t>Becoming grandparents</a:t>
            </a:r>
          </a:p>
          <a:p>
            <a:pPr eaLnBrk="1" hangingPunct="1"/>
            <a:r>
              <a:rPr lang="en-US" smtClean="0"/>
              <a:t>Preparing for late adulthood</a:t>
            </a:r>
          </a:p>
          <a:p>
            <a:pPr eaLnBrk="1" hangingPunct="1"/>
            <a:r>
              <a:rPr lang="en-US" smtClean="0"/>
              <a:t>Acting as caregivers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Singles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25% households</a:t>
            </a:r>
          </a:p>
          <a:p>
            <a:pPr eaLnBrk="1" hangingPunct="1"/>
            <a:r>
              <a:rPr lang="en-US" b="1" smtClean="0"/>
              <a:t>Marrying older; more staying single</a:t>
            </a:r>
          </a:p>
          <a:p>
            <a:pPr eaLnBrk="1" hangingPunct="1"/>
            <a:r>
              <a:rPr lang="en-US" b="1" smtClean="0"/>
              <a:t>Are singles happier than married people?</a:t>
            </a:r>
          </a:p>
          <a:p>
            <a:pPr eaLnBrk="1" hangingPunct="1"/>
            <a:r>
              <a:rPr lang="en-US" b="1" smtClean="0"/>
              <a:t>Happiness depends on reasons why (single or spouse-free?)</a:t>
            </a:r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Stein’s Types of Singles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Voluntary temporary</a:t>
            </a:r>
          </a:p>
          <a:p>
            <a:pPr eaLnBrk="1" hangingPunct="1"/>
            <a:r>
              <a:rPr lang="en-US" b="1" smtClean="0"/>
              <a:t>Voluntary permanent</a:t>
            </a:r>
          </a:p>
          <a:p>
            <a:pPr eaLnBrk="1" hangingPunct="1"/>
            <a:r>
              <a:rPr lang="en-US" b="1" smtClean="0"/>
              <a:t>Involuntary temporary</a:t>
            </a:r>
          </a:p>
          <a:p>
            <a:pPr eaLnBrk="1" hangingPunct="1"/>
            <a:r>
              <a:rPr lang="en-US" b="1" smtClean="0"/>
              <a:t>Involuntary permanent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Intrinsic Vs Utilitarian Marriages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Cuber and Haroff’s Types of Marriages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Conflict-habituated</a:t>
            </a:r>
          </a:p>
          <a:p>
            <a:pPr eaLnBrk="1" hangingPunct="1"/>
            <a:r>
              <a:rPr lang="en-US" b="1" smtClean="0"/>
              <a:t>Devitalized</a:t>
            </a:r>
          </a:p>
          <a:p>
            <a:pPr eaLnBrk="1" hangingPunct="1"/>
            <a:r>
              <a:rPr lang="en-US" b="1" smtClean="0"/>
              <a:t>Passive-congenial</a:t>
            </a:r>
          </a:p>
          <a:p>
            <a:pPr eaLnBrk="1" hangingPunct="1"/>
            <a:r>
              <a:rPr lang="en-US" b="1" smtClean="0"/>
              <a:t>Vital</a:t>
            </a:r>
          </a:p>
          <a:p>
            <a:pPr eaLnBrk="1" hangingPunct="1"/>
            <a:r>
              <a:rPr lang="en-US" b="1" smtClean="0"/>
              <a:t>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Marital Communication</a:t>
            </a:r>
          </a:p>
        </p:txBody>
      </p:sp>
      <p:sp>
        <p:nvSpPr>
          <p:cNvPr id="26627" name="Conten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Gottman’s work on what harms a marriage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Four Warning Signs (marriage killers)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Criticism</a:t>
            </a:r>
          </a:p>
          <a:p>
            <a:pPr eaLnBrk="1" hangingPunct="1"/>
            <a:r>
              <a:rPr lang="en-US" smtClean="0"/>
              <a:t>Contempt</a:t>
            </a:r>
          </a:p>
          <a:p>
            <a:pPr eaLnBrk="1" hangingPunct="1"/>
            <a:r>
              <a:rPr lang="en-US" smtClean="0"/>
              <a:t>Defensiveness</a:t>
            </a:r>
          </a:p>
          <a:p>
            <a:pPr eaLnBrk="1" hangingPunct="1"/>
            <a:r>
              <a:rPr lang="en-US" smtClean="0"/>
              <a:t>Stonewalling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Stations of Divorce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Emotional</a:t>
            </a:r>
          </a:p>
          <a:p>
            <a:pPr eaLnBrk="1" hangingPunct="1"/>
            <a:r>
              <a:rPr lang="en-US" smtClean="0"/>
              <a:t>Legal</a:t>
            </a:r>
          </a:p>
          <a:p>
            <a:pPr eaLnBrk="1" hangingPunct="1"/>
            <a:r>
              <a:rPr lang="en-US" smtClean="0"/>
              <a:t>Economic</a:t>
            </a:r>
          </a:p>
          <a:p>
            <a:pPr eaLnBrk="1" hangingPunct="1"/>
            <a:r>
              <a:rPr lang="en-US" smtClean="0"/>
              <a:t>Coparental</a:t>
            </a:r>
          </a:p>
          <a:p>
            <a:pPr eaLnBrk="1" hangingPunct="1"/>
            <a:r>
              <a:rPr lang="en-US" smtClean="0"/>
              <a:t>Community</a:t>
            </a:r>
          </a:p>
          <a:p>
            <a:pPr eaLnBrk="1" hangingPunct="1"/>
            <a:r>
              <a:rPr lang="en-US" smtClean="0"/>
              <a:t>Psychic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Remarriages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Half of all marriages are a remarriage </a:t>
            </a:r>
          </a:p>
          <a:p>
            <a:pPr eaLnBrk="1" hangingPunct="1"/>
            <a:r>
              <a:rPr lang="en-US" sz="2800" smtClean="0"/>
              <a:t>Courtships, quicker, sex sooner, kids faster, redivorce quicker </a:t>
            </a:r>
          </a:p>
          <a:p>
            <a:pPr eaLnBrk="1" hangingPunct="1"/>
            <a:r>
              <a:rPr lang="en-US" sz="2800" smtClean="0"/>
              <a:t>Divorce rates are higher if children involved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Productivity at Work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Varied experiences</a:t>
            </a:r>
          </a:p>
          <a:p>
            <a:pPr lvl="1" eaLnBrk="1" hangingPunct="1"/>
            <a:r>
              <a:rPr lang="en-US" smtClean="0"/>
              <a:t>Peak of career</a:t>
            </a:r>
          </a:p>
          <a:p>
            <a:pPr lvl="1" eaLnBrk="1" hangingPunct="1"/>
            <a:r>
              <a:rPr lang="en-US" smtClean="0"/>
              <a:t>New skills training</a:t>
            </a:r>
          </a:p>
          <a:p>
            <a:pPr eaLnBrk="1" hangingPunct="1"/>
            <a:r>
              <a:rPr lang="en-US" smtClean="0"/>
              <a:t>Encore Careers</a:t>
            </a:r>
          </a:p>
          <a:p>
            <a:pPr eaLnBrk="1" hangingPunct="1"/>
            <a:r>
              <a:rPr lang="en-US" smtClean="0"/>
              <a:t>Flexibility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Personality in Midlife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Big Five</a:t>
            </a:r>
          </a:p>
          <a:p>
            <a:pPr lvl="1" eaLnBrk="1" hangingPunct="1"/>
            <a:r>
              <a:rPr lang="en-US" smtClean="0"/>
              <a:t>Agreeableness increases</a:t>
            </a:r>
          </a:p>
          <a:p>
            <a:pPr lvl="1" eaLnBrk="1" hangingPunct="1"/>
            <a:r>
              <a:rPr lang="en-US" smtClean="0"/>
              <a:t>Openness and neuroticism decreases</a:t>
            </a:r>
          </a:p>
          <a:p>
            <a:pPr eaLnBrk="1" hangingPunct="1"/>
            <a:r>
              <a:rPr lang="en-US" smtClean="0"/>
              <a:t>Jung and maturation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Physical Changes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Most experience good health</a:t>
            </a:r>
          </a:p>
          <a:p>
            <a:pPr eaLnBrk="1" hangingPunct="1"/>
            <a:r>
              <a:rPr lang="en-US" sz="2800" b="1" smtClean="0"/>
              <a:t>Risk of disability</a:t>
            </a:r>
          </a:p>
          <a:p>
            <a:pPr eaLnBrk="1" hangingPunct="1"/>
            <a:r>
              <a:rPr lang="en-US" sz="2800" b="1" smtClean="0"/>
              <a:t>Vision</a:t>
            </a:r>
          </a:p>
          <a:p>
            <a:pPr eaLnBrk="1" hangingPunct="1"/>
            <a:r>
              <a:rPr lang="en-US" sz="2800" b="1" smtClean="0"/>
              <a:t>Hearing</a:t>
            </a:r>
          </a:p>
          <a:p>
            <a:pPr eaLnBrk="1" hangingPunct="1"/>
            <a:r>
              <a:rPr lang="en-US" sz="2800" b="1" smtClean="0"/>
              <a:t>Joint Pain</a:t>
            </a:r>
          </a:p>
          <a:p>
            <a:pPr eaLnBrk="1" hangingPunct="1"/>
            <a:r>
              <a:rPr lang="en-US" sz="2800" b="1" smtClean="0"/>
              <a:t>Weight 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Impact of Lifestyle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Risks to health</a:t>
            </a:r>
          </a:p>
          <a:p>
            <a:pPr lvl="1" eaLnBrk="1" hangingPunct="1"/>
            <a:r>
              <a:rPr lang="en-US" b="1" smtClean="0"/>
              <a:t>Poor diet</a:t>
            </a:r>
          </a:p>
          <a:p>
            <a:pPr lvl="1" eaLnBrk="1" hangingPunct="1"/>
            <a:r>
              <a:rPr lang="en-US" b="1" smtClean="0"/>
              <a:t>Stress</a:t>
            </a:r>
          </a:p>
          <a:p>
            <a:pPr lvl="1" eaLnBrk="1" hangingPunct="1"/>
            <a:r>
              <a:rPr lang="en-US" b="1" smtClean="0"/>
              <a:t>Smoking tobacco</a:t>
            </a:r>
          </a:p>
          <a:p>
            <a:pPr lvl="1" eaLnBrk="1" hangingPunct="1"/>
            <a:r>
              <a:rPr lang="en-US" b="1" smtClean="0"/>
              <a:t>Drinking alcohol</a:t>
            </a:r>
          </a:p>
          <a:p>
            <a:pPr lvl="1" eaLnBrk="1" hangingPunct="1"/>
            <a:r>
              <a:rPr lang="en-US" b="1" smtClean="0"/>
              <a:t>Physical inactivity</a:t>
            </a:r>
          </a:p>
          <a:p>
            <a:pPr lvl="1" eaLnBrk="1" hangingPunct="1"/>
            <a:r>
              <a:rPr lang="en-US" b="1" smtClean="0"/>
              <a:t>Chronic disease</a:t>
            </a:r>
          </a:p>
        </p:txBody>
      </p:sp>
      <p:sp>
        <p:nvSpPr>
          <p:cNvPr id="6148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Preventative Measures</a:t>
            </a:r>
          </a:p>
          <a:p>
            <a:pPr lvl="1" eaLnBrk="1" hangingPunct="1"/>
            <a:r>
              <a:rPr lang="en-US" b="1" smtClean="0"/>
              <a:t>Challenging physical and mental activity</a:t>
            </a:r>
          </a:p>
          <a:p>
            <a:pPr lvl="1" eaLnBrk="1" hangingPunct="1"/>
            <a:r>
              <a:rPr lang="en-US" b="1" smtClean="0"/>
              <a:t>Weight bearing exercise</a:t>
            </a:r>
          </a:p>
          <a:p>
            <a:pPr lvl="1" eaLnBrk="1" hangingPunct="1"/>
            <a:r>
              <a:rPr lang="en-US" b="1" smtClean="0"/>
              <a:t>Good nutrition</a:t>
            </a:r>
          </a:p>
          <a:p>
            <a:pPr lvl="1" eaLnBrk="1" hangingPunct="1"/>
            <a:r>
              <a:rPr lang="en-US" b="1" smtClean="0"/>
              <a:t>Social resources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Physical Changes: Climacteric (Menopause)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Loss of estrogen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Mid 40s to Mid 50s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All complete this by 58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Change in menstrual cycle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Other changes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No more reproduction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Cultural variation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Andropause?</a:t>
            </a:r>
          </a:p>
        </p:txBody>
      </p:sp>
      <p:sp>
        <p:nvSpPr>
          <p:cNvPr id="34820" name="Rectangle 102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Reproductive ability continues</a:t>
            </a:r>
          </a:p>
          <a:p>
            <a:pPr eaLnBrk="1" hangingPunct="1"/>
            <a:r>
              <a:rPr lang="en-US" sz="2800" b="1" smtClean="0"/>
              <a:t>Lowered testosterone levels due to stress/sexual inactivity</a:t>
            </a:r>
          </a:p>
          <a:p>
            <a:pPr eaLnBrk="1" hangingPunct="1"/>
            <a:endParaRPr lang="en-US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Climacteric and Sexual Expression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Climacteric affects reproduction in females</a:t>
            </a:r>
          </a:p>
          <a:p>
            <a:pPr eaLnBrk="1" hangingPunct="1">
              <a:defRPr/>
            </a:pPr>
            <a:r>
              <a:rPr lang="en-US" sz="2800" b="1" dirty="0" smtClean="0"/>
              <a:t>Physical intimacy still important</a:t>
            </a:r>
          </a:p>
          <a:p>
            <a:pPr eaLnBrk="1" hangingPunct="1">
              <a:defRPr/>
            </a:pPr>
            <a:r>
              <a:rPr lang="en-US" sz="2800" b="1" dirty="0" smtClean="0"/>
              <a:t>Practicing safe sex still important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Lifestyle Changes: Exercise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Exercise helps keep muscles strong</a:t>
            </a:r>
          </a:p>
          <a:p>
            <a:pPr eaLnBrk="1" hangingPunct="1"/>
            <a:r>
              <a:rPr lang="en-US" sz="2800" b="1" smtClean="0"/>
              <a:t>Reduces stress</a:t>
            </a:r>
          </a:p>
          <a:p>
            <a:pPr eaLnBrk="1" hangingPunct="1"/>
            <a:r>
              <a:rPr lang="en-US" sz="2800" b="1" smtClean="0"/>
              <a:t>Increases energy</a:t>
            </a:r>
          </a:p>
          <a:p>
            <a:pPr eaLnBrk="1" hangingPunct="1"/>
            <a:r>
              <a:rPr lang="en-US" sz="2800" b="1" smtClean="0"/>
              <a:t>Weight training promotes bone 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Food Pyramid:  February 2005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en-US" b="1" smtClean="0">
                <a:hlinkClick r:id="rId2"/>
              </a:rPr>
              <a:t>The New Food Pyramid</a:t>
            </a:r>
            <a:endParaRPr lang="en-US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384</TotalTime>
  <Words>547</Words>
  <Application>Microsoft Office PowerPoint</Application>
  <PresentationFormat>On-screen Show (4:3)</PresentationFormat>
  <Paragraphs>152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Tahoma</vt:lpstr>
      <vt:lpstr>Arial</vt:lpstr>
      <vt:lpstr>Wingdings</vt:lpstr>
      <vt:lpstr>Calibri</vt:lpstr>
      <vt:lpstr>Blends</vt:lpstr>
      <vt:lpstr>Middle Adulthood</vt:lpstr>
      <vt:lpstr>Developmental Tasks</vt:lpstr>
      <vt:lpstr>Physical Changes</vt:lpstr>
      <vt:lpstr>Impact of Lifestyle</vt:lpstr>
      <vt:lpstr>Physical Changes: Climacteric (Menopause)</vt:lpstr>
      <vt:lpstr>Andropause?</vt:lpstr>
      <vt:lpstr>Climacteric and Sexual Expression</vt:lpstr>
      <vt:lpstr>Lifestyle Changes: Exercise</vt:lpstr>
      <vt:lpstr>Food Pyramid:  February 2005</vt:lpstr>
      <vt:lpstr>The Ideal Diet</vt:lpstr>
      <vt:lpstr>Cognitive Development</vt:lpstr>
      <vt:lpstr>Formal Operational Thought</vt:lpstr>
      <vt:lpstr>Increases and Decreases</vt:lpstr>
      <vt:lpstr>Older Adult Students</vt:lpstr>
      <vt:lpstr>The Expert Vs the Novice</vt:lpstr>
      <vt:lpstr>Psychosocial Development</vt:lpstr>
      <vt:lpstr>Levinson’s Theory</vt:lpstr>
      <vt:lpstr>Erikson</vt:lpstr>
      <vt:lpstr>Family Relationships</vt:lpstr>
      <vt:lpstr>Singles</vt:lpstr>
      <vt:lpstr>Stein’s Types of Singles</vt:lpstr>
      <vt:lpstr>Intrinsic Vs Utilitarian Marriages</vt:lpstr>
      <vt:lpstr>Cuber and Haroff’s Types of Marriages</vt:lpstr>
      <vt:lpstr>Marital Communication</vt:lpstr>
      <vt:lpstr>Four Warning Signs (marriage killers)</vt:lpstr>
      <vt:lpstr>Stations of Divorce</vt:lpstr>
      <vt:lpstr>Remarriages</vt:lpstr>
      <vt:lpstr>Productivity at Work</vt:lpstr>
      <vt:lpstr>Personality in Midlife</vt:lpstr>
    </vt:vector>
  </TitlesOfParts>
  <Company>Tarrant County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Biosocial Development During Middle Adulthood</dc:title>
  <dc:creator>Laura Overstreet</dc:creator>
  <cp:lastModifiedBy>Shireen Deboo</cp:lastModifiedBy>
  <cp:revision>24</cp:revision>
  <cp:lastPrinted>1601-01-01T00:00:00Z</cp:lastPrinted>
  <dcterms:created xsi:type="dcterms:W3CDTF">2004-04-19T09:19:49Z</dcterms:created>
  <dcterms:modified xsi:type="dcterms:W3CDTF">2012-11-05T18:19:55Z</dcterms:modified>
</cp:coreProperties>
</file>