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45"/>
  </p:notesMasterIdLst>
  <p:sldIdLst>
    <p:sldId id="296" r:id="rId2"/>
    <p:sldId id="297" r:id="rId3"/>
    <p:sldId id="298" r:id="rId4"/>
    <p:sldId id="299" r:id="rId5"/>
    <p:sldId id="300" r:id="rId6"/>
    <p:sldId id="301" r:id="rId7"/>
    <p:sldId id="302" r:id="rId8"/>
    <p:sldId id="303" r:id="rId9"/>
    <p:sldId id="305" r:id="rId10"/>
    <p:sldId id="306" r:id="rId11"/>
    <p:sldId id="307" r:id="rId12"/>
    <p:sldId id="308" r:id="rId13"/>
    <p:sldId id="309" r:id="rId14"/>
    <p:sldId id="310" r:id="rId15"/>
    <p:sldId id="311" r:id="rId16"/>
    <p:sldId id="312" r:id="rId17"/>
    <p:sldId id="313" r:id="rId18"/>
    <p:sldId id="314" r:id="rId19"/>
    <p:sldId id="315" r:id="rId20"/>
    <p:sldId id="316" r:id="rId21"/>
    <p:sldId id="317" r:id="rId22"/>
    <p:sldId id="319" r:id="rId23"/>
    <p:sldId id="320" r:id="rId24"/>
    <p:sldId id="321" r:id="rId25"/>
    <p:sldId id="322" r:id="rId26"/>
    <p:sldId id="323" r:id="rId27"/>
    <p:sldId id="324" r:id="rId28"/>
    <p:sldId id="325" r:id="rId29"/>
    <p:sldId id="326" r:id="rId30"/>
    <p:sldId id="327" r:id="rId31"/>
    <p:sldId id="341" r:id="rId32"/>
    <p:sldId id="329" r:id="rId33"/>
    <p:sldId id="330" r:id="rId34"/>
    <p:sldId id="331" r:id="rId35"/>
    <p:sldId id="332" r:id="rId36"/>
    <p:sldId id="333" r:id="rId37"/>
    <p:sldId id="334" r:id="rId38"/>
    <p:sldId id="335" r:id="rId39"/>
    <p:sldId id="336" r:id="rId40"/>
    <p:sldId id="337" r:id="rId41"/>
    <p:sldId id="338" r:id="rId42"/>
    <p:sldId id="339" r:id="rId43"/>
    <p:sldId id="340" r:id="rId4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73000" autoAdjust="0"/>
  </p:normalViewPr>
  <p:slideViewPr>
    <p:cSldViewPr>
      <p:cViewPr varScale="1">
        <p:scale>
          <a:sx n="56" d="100"/>
          <a:sy n="56" d="100"/>
        </p:scale>
        <p:origin x="-155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BBBCE82-AE2B-46F9-BE8E-D5B657E2B011}" type="datetimeFigureOut">
              <a:rPr lang="en-US"/>
              <a:pPr>
                <a:defRPr/>
              </a:pPr>
              <a:t>11/3/2012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5DC6218-3A07-4310-A54C-05DEBC57F908}" type="slidenum">
              <a:rPr lang="en-US"/>
              <a:pPr>
                <a:defRPr/>
              </a:pPr>
              <a:t>‹#›</a:t>
            </a:fld>
            <a:endParaRPr lang="en-US"/>
          </a:p>
        </p:txBody>
      </p:sp>
    </p:spTree>
    <p:extLst>
      <p:ext uri="{BB962C8B-B14F-4D97-AF65-F5344CB8AC3E}">
        <p14:creationId xmlns:p14="http://schemas.microsoft.com/office/powerpoint/2010/main" val="23311933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Now we will look closely at the first two years of development known as infancy.</a:t>
            </a:r>
          </a:p>
          <a:p>
            <a:pPr eaLnBrk="1" hangingPunct="1">
              <a:spcBef>
                <a:spcPct val="0"/>
              </a:spcBef>
            </a:pPr>
            <a:endParaRPr lang="en-US" smtClean="0"/>
          </a:p>
          <a:p>
            <a:pPr eaLnBrk="1" hangingPunct="1">
              <a:spcBef>
                <a:spcPct val="0"/>
              </a:spcBef>
            </a:pPr>
            <a:r>
              <a:rPr lang="en-US" smtClean="0"/>
              <a:t>Infants and toddlers, or children beginning to learn to walk, are the subject of this lesson.</a:t>
            </a:r>
          </a:p>
        </p:txBody>
      </p:sp>
      <p:sp>
        <p:nvSpPr>
          <p:cNvPr id="50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5839C86-62D4-4781-B21D-D8F4B4D6F70E}"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Now we explore cognitive development by focusing on language acquisition and changes in the ability to think and reason.</a:t>
            </a:r>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ED05A5-BBD5-4E0E-938E-0A41A286EA6D}"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Piaget’s stage for infancy is sensorimotor intelligence.  Remember that the infant uses senses and motor skills to explore the world.  </a:t>
            </a:r>
          </a:p>
        </p:txBody>
      </p:sp>
      <p:sp>
        <p:nvSpPr>
          <p:cNvPr id="614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611A8F8-9FCE-4388-A419-6DBFA39EF5E0}"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There are six stages of sensorimotor intelligence.  </a:t>
            </a:r>
          </a:p>
        </p:txBody>
      </p:sp>
      <p:sp>
        <p:nvSpPr>
          <p:cNvPr id="624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C1A34B9-D9B7-474B-9500-63EB06C9C92C}"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During these first two substages, the infant if focused primarily on their own body.  The first stage is found in the first month of life.  This is a time when reflexive action is used to react to the world.  The newborn has few mental concepts or schemes outside of sucking, chewing, rooting and other automatic movements.  </a:t>
            </a:r>
          </a:p>
          <a:p>
            <a:pPr eaLnBrk="1" hangingPunct="1">
              <a:spcBef>
                <a:spcPct val="0"/>
              </a:spcBef>
            </a:pPr>
            <a:endParaRPr lang="en-US" smtClean="0"/>
          </a:p>
          <a:p>
            <a:pPr eaLnBrk="1" hangingPunct="1">
              <a:spcBef>
                <a:spcPct val="0"/>
              </a:spcBef>
            </a:pPr>
            <a:r>
              <a:rPr lang="en-US" smtClean="0"/>
              <a:t>If any object is placed near the mouth, the infant may turn and begin to suck on it.  The infant may cry or grimace if that object is sour or otherwise brings discomfort.  </a:t>
            </a:r>
          </a:p>
        </p:txBody>
      </p:sp>
      <p:sp>
        <p:nvSpPr>
          <p:cNvPr id="634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920FA5B-F605-44F1-941C-420AC2865702}"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Stage two lasts through the fourth month of development.  </a:t>
            </a:r>
          </a:p>
          <a:p>
            <a:pPr eaLnBrk="1" hangingPunct="1">
              <a:spcBef>
                <a:spcPct val="0"/>
              </a:spcBef>
            </a:pPr>
            <a:endParaRPr lang="en-US" smtClean="0"/>
          </a:p>
          <a:p>
            <a:pPr eaLnBrk="1" hangingPunct="1">
              <a:spcBef>
                <a:spcPct val="0"/>
              </a:spcBef>
            </a:pPr>
            <a:r>
              <a:rPr lang="en-US" smtClean="0"/>
              <a:t>Now the infant is making first adaptations to the environment.  A sour object may now be recognized as something to avoid rather than to suck on.  A new schema is built through this process of accommodation.</a:t>
            </a:r>
          </a:p>
        </p:txBody>
      </p:sp>
      <p:sp>
        <p:nvSpPr>
          <p:cNvPr id="645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6B0358-8B58-45B7-AAC9-3B8368704A49}" type="slidenum">
              <a:rPr lang="en-US" smtClean="0"/>
              <a:pPr fontAlgn="base">
                <a:spcBef>
                  <a:spcPct val="0"/>
                </a:spcBef>
                <a:spcAft>
                  <a:spcPct val="0"/>
                </a:spcAft>
                <a:defRPr/>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Stage Three, repeating actions, lasts from the 4</a:t>
            </a:r>
            <a:r>
              <a:rPr lang="en-US" baseline="30000" smtClean="0"/>
              <a:t>th</a:t>
            </a:r>
            <a:r>
              <a:rPr lang="en-US" smtClean="0"/>
              <a:t> month through the 8</a:t>
            </a:r>
            <a:r>
              <a:rPr lang="en-US" baseline="30000" smtClean="0"/>
              <a:t>th</a:t>
            </a:r>
            <a:r>
              <a:rPr lang="en-US" smtClean="0"/>
              <a:t> month of development.</a:t>
            </a:r>
          </a:p>
          <a:p>
            <a:pPr eaLnBrk="1" hangingPunct="1">
              <a:spcBef>
                <a:spcPct val="0"/>
              </a:spcBef>
            </a:pPr>
            <a:endParaRPr lang="en-US" smtClean="0"/>
          </a:p>
          <a:p>
            <a:pPr eaLnBrk="1" hangingPunct="1">
              <a:spcBef>
                <a:spcPct val="0"/>
              </a:spcBef>
            </a:pPr>
            <a:r>
              <a:rPr lang="en-US" smtClean="0"/>
              <a:t>Now the infant begins to repeat actions to see what effect this might bring.  Shaking a rattle,  repeating a syllable, or rocking back and forth are examples.  The child is increasingly interacting with others in this third and fourth stage.</a:t>
            </a:r>
          </a:p>
        </p:txBody>
      </p:sp>
      <p:sp>
        <p:nvSpPr>
          <p:cNvPr id="655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A38D94D-FC1D-45A0-B583-F097FBAE878A}"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Stage four lasts from 8 to 12 months and is a time of new adaptations and anticipation.  The baby begins to look forward to upcoming events such as taking a walk or a bath.  This signals being able to consider the future.</a:t>
            </a:r>
          </a:p>
          <a:p>
            <a:pPr eaLnBrk="1" hangingPunct="1">
              <a:spcBef>
                <a:spcPct val="0"/>
              </a:spcBef>
            </a:pPr>
            <a:endParaRPr lang="en-US" smtClean="0"/>
          </a:p>
          <a:p>
            <a:pPr eaLnBrk="1" hangingPunct="1">
              <a:spcBef>
                <a:spcPct val="0"/>
              </a:spcBef>
            </a:pPr>
            <a:r>
              <a:rPr lang="en-US" smtClean="0"/>
              <a:t>Piaget suggested that object permanence, or the knowledge that an object continues to exist even if it cannot be seen, is acquired at this age.  Prior to about 8 months of age, the baby who is shown a toy and then blocking the toy from view will rapidly lose interest.  Piaget concluded that the baby thinks it no longer exists.  After this age, the baby will remove the barrier and seek the toy that is out of view.</a:t>
            </a:r>
          </a:p>
          <a:p>
            <a:pPr eaLnBrk="1" hangingPunct="1">
              <a:spcBef>
                <a:spcPct val="0"/>
              </a:spcBef>
            </a:pPr>
            <a:endParaRPr lang="en-US" smtClean="0"/>
          </a:p>
          <a:p>
            <a:pPr eaLnBrk="1" hangingPunct="1">
              <a:spcBef>
                <a:spcPct val="0"/>
              </a:spcBef>
            </a:pPr>
            <a:r>
              <a:rPr lang="en-US" smtClean="0"/>
              <a:t>But infants at much younger ages respond to events that do not seem to be possible.  An infant shown a fuzzy red square moving behind a screen and emerging as a yellow circle will look at this event for a long time recognizing that this should not have occurred.  A red square that moves behind a screen should still be the same when it reappears.  </a:t>
            </a:r>
          </a:p>
          <a:p>
            <a:pPr eaLnBrk="1" hangingPunct="1">
              <a:spcBef>
                <a:spcPct val="0"/>
              </a:spcBef>
            </a:pPr>
            <a:endParaRPr lang="en-US" smtClean="0"/>
          </a:p>
          <a:p>
            <a:pPr eaLnBrk="1" hangingPunct="1">
              <a:spcBef>
                <a:spcPct val="0"/>
              </a:spcBef>
            </a:pPr>
            <a:endParaRPr lang="en-US" smtClean="0"/>
          </a:p>
        </p:txBody>
      </p:sp>
      <p:sp>
        <p:nvSpPr>
          <p:cNvPr id="665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0C5B85E-334F-444B-90E1-25AEF5E5D300}" type="slidenum">
              <a:rPr lang="en-US" smtClean="0"/>
              <a:pPr fontAlgn="base">
                <a:spcBef>
                  <a:spcPct val="0"/>
                </a:spcBef>
                <a:spcAft>
                  <a:spcPct val="0"/>
                </a:spcAft>
                <a:defRPr/>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Stage Five is the stage of experimentation.  In stages five and six, the child is busy interacting with the world and making discoveries.  Most of these discoveries come in the form of trial and error learning.  </a:t>
            </a:r>
          </a:p>
          <a:p>
            <a:pPr eaLnBrk="1" hangingPunct="1">
              <a:spcBef>
                <a:spcPct val="0"/>
              </a:spcBef>
            </a:pPr>
            <a:endParaRPr lang="en-US" smtClean="0"/>
          </a:p>
          <a:p>
            <a:pPr eaLnBrk="1" hangingPunct="1">
              <a:spcBef>
                <a:spcPct val="0"/>
              </a:spcBef>
            </a:pPr>
            <a:r>
              <a:rPr lang="en-US" smtClean="0"/>
              <a:t>The child learns about gravity by letting objects drop.  Or the child learns that pulling on the dog’s ear brings about a cry.  </a:t>
            </a:r>
          </a:p>
          <a:p>
            <a:pPr eaLnBrk="1" hangingPunct="1">
              <a:spcBef>
                <a:spcPct val="0"/>
              </a:spcBef>
            </a:pPr>
            <a:endParaRPr lang="en-US" smtClean="0"/>
          </a:p>
          <a:p>
            <a:pPr eaLnBrk="1" hangingPunct="1">
              <a:spcBef>
                <a:spcPct val="0"/>
              </a:spcBef>
            </a:pPr>
            <a:r>
              <a:rPr lang="en-US" smtClean="0"/>
              <a:t>This trial and error learning can be very messy as pots and pans and household items are pulled off the shelves and contents are spread all around!</a:t>
            </a:r>
          </a:p>
        </p:txBody>
      </p:sp>
      <p:sp>
        <p:nvSpPr>
          <p:cNvPr id="675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93D1C4-54FE-4E7F-9555-611305567E57}" type="slidenum">
              <a:rPr lang="en-US" smtClean="0"/>
              <a:pPr fontAlgn="base">
                <a:spcBef>
                  <a:spcPct val="0"/>
                </a:spcBef>
                <a:spcAft>
                  <a:spcPct val="0"/>
                </a:spcAft>
                <a:defRPr/>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In stage six, the child begins to make the transition to thinking in order to solve problems.  This lasts from 18-24 months.</a:t>
            </a:r>
          </a:p>
          <a:p>
            <a:pPr eaLnBrk="1" hangingPunct="1">
              <a:spcBef>
                <a:spcPct val="0"/>
              </a:spcBef>
            </a:pPr>
            <a:endParaRPr lang="en-US" smtClean="0"/>
          </a:p>
          <a:p>
            <a:pPr eaLnBrk="1" hangingPunct="1">
              <a:spcBef>
                <a:spcPct val="0"/>
              </a:spcBef>
            </a:pPr>
            <a:r>
              <a:rPr lang="en-US" smtClean="0"/>
              <a:t>The child now uses mental combinations rather than solely relying on trial and error to solve problems.  This ability requires the child to see something and then imitate it at some later point.  This is called deferred imitation.  </a:t>
            </a:r>
          </a:p>
          <a:p>
            <a:pPr eaLnBrk="1" hangingPunct="1">
              <a:spcBef>
                <a:spcPct val="0"/>
              </a:spcBef>
            </a:pPr>
            <a:endParaRPr lang="en-US" smtClean="0"/>
          </a:p>
          <a:p>
            <a:pPr eaLnBrk="1" hangingPunct="1">
              <a:spcBef>
                <a:spcPct val="0"/>
              </a:spcBef>
            </a:pPr>
            <a:r>
              <a:rPr lang="en-US" smtClean="0"/>
              <a:t>Here is an example.  A child wants to get out of a room but cannot grasp the door knob.  After trying to open the door, the child decides to use a technique they remember having witnessed before and knocks on the door.  Aha!  This brings someone to open the door.</a:t>
            </a:r>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A536C0E-9F1E-447D-AB6B-21EA76C44C56}" type="slidenum">
              <a:rPr lang="en-US" smtClean="0"/>
              <a:pPr fontAlgn="base">
                <a:spcBef>
                  <a:spcPct val="0"/>
                </a:spcBef>
                <a:spcAft>
                  <a:spcPct val="0"/>
                </a:spcAft>
                <a:defRPr/>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Let’s look at how communication develops in the first two years of life.</a:t>
            </a:r>
          </a:p>
        </p:txBody>
      </p:sp>
      <p:sp>
        <p:nvSpPr>
          <p:cNvPr id="696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943A988-0B3F-4CF7-A032-F4130A1F4FD5}"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First, let’s explore the dramatic physical growth that occurs in this time period.</a:t>
            </a:r>
          </a:p>
          <a:p>
            <a:pPr eaLnBrk="1" hangingPunct="1">
              <a:spcBef>
                <a:spcPct val="0"/>
              </a:spcBef>
            </a:pPr>
            <a:endParaRPr lang="en-US" smtClean="0"/>
          </a:p>
          <a:p>
            <a:pPr eaLnBrk="1" hangingPunct="1">
              <a:spcBef>
                <a:spcPct val="0"/>
              </a:spcBef>
            </a:pPr>
            <a:r>
              <a:rPr lang="en-US" smtClean="0"/>
              <a:t>The average newborn weighs about 7.5 pounds.  Most infants range between 6 and 9 pounds at birth.  After a few days of moderate weight loss due to the expulsion of waste and getting used to feeding, the infant starts growing rapidly and usually doubles in weight by 4 months.</a:t>
            </a:r>
          </a:p>
          <a:p>
            <a:pPr eaLnBrk="1" hangingPunct="1">
              <a:spcBef>
                <a:spcPct val="0"/>
              </a:spcBef>
            </a:pPr>
            <a:endParaRPr lang="en-US" smtClean="0"/>
          </a:p>
          <a:p>
            <a:pPr eaLnBrk="1" hangingPunct="1">
              <a:spcBef>
                <a:spcPct val="0"/>
              </a:spcBef>
            </a:pPr>
            <a:r>
              <a:rPr lang="en-US" smtClean="0"/>
              <a:t>The birth weight is tripled by 12 months so a 7 pound baby now weighs approximately 21 pounds.</a:t>
            </a:r>
          </a:p>
          <a:p>
            <a:pPr eaLnBrk="1" hangingPunct="1">
              <a:spcBef>
                <a:spcPct val="0"/>
              </a:spcBef>
            </a:pPr>
            <a:endParaRPr lang="en-US" smtClean="0"/>
          </a:p>
          <a:p>
            <a:pPr eaLnBrk="1" hangingPunct="1">
              <a:spcBef>
                <a:spcPct val="0"/>
              </a:spcBef>
            </a:pPr>
            <a:r>
              <a:rPr lang="en-US" smtClean="0"/>
              <a:t>Most newborns are 19 to 21 inches in length or on average about 20 inches at birth.</a:t>
            </a:r>
          </a:p>
          <a:p>
            <a:pPr eaLnBrk="1" hangingPunct="1">
              <a:spcBef>
                <a:spcPct val="0"/>
              </a:spcBef>
            </a:pPr>
            <a:endParaRPr lang="en-US" smtClean="0"/>
          </a:p>
          <a:p>
            <a:pPr eaLnBrk="1" hangingPunct="1">
              <a:spcBef>
                <a:spcPct val="0"/>
              </a:spcBef>
            </a:pPr>
            <a:r>
              <a:rPr lang="en-US" smtClean="0"/>
              <a:t>The typical two year old is 32 to 36 inches in height.</a:t>
            </a:r>
          </a:p>
          <a:p>
            <a:pPr eaLnBrk="1" hangingPunct="1">
              <a:spcBef>
                <a:spcPct val="0"/>
              </a:spcBef>
            </a:pPr>
            <a:endParaRPr lang="en-US" smtClean="0"/>
          </a:p>
          <a:p>
            <a:pPr eaLnBrk="1" hangingPunct="1">
              <a:spcBef>
                <a:spcPct val="0"/>
              </a:spcBef>
            </a:pPr>
            <a:r>
              <a:rPr lang="en-US" smtClean="0"/>
              <a:t>There is dramatic change in the body proportions during the first two years.  A newborn’s head is about 25 percent of it’s entire length.  By adulthood, however, the head is proportionately smaller.</a:t>
            </a:r>
          </a:p>
        </p:txBody>
      </p:sp>
      <p:sp>
        <p:nvSpPr>
          <p:cNvPr id="512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E36BDE1-4885-4530-896E-4A400114D0ED}"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Can newborn’s communicate?  Of course.  But they use cries, facial expressions, body posture to do so.  </a:t>
            </a:r>
          </a:p>
        </p:txBody>
      </p:sp>
      <p:sp>
        <p:nvSpPr>
          <p:cNvPr id="706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8736664-C54E-45E5-823A-F00BC05BB393}"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At 2 to 3 months, the baby begins making intentional vocalizations such as cooing or squealing.  </a:t>
            </a:r>
          </a:p>
          <a:p>
            <a:pPr eaLnBrk="1" hangingPunct="1">
              <a:spcBef>
                <a:spcPct val="0"/>
              </a:spcBef>
            </a:pPr>
            <a:endParaRPr lang="en-US" smtClean="0"/>
          </a:p>
          <a:p>
            <a:pPr eaLnBrk="1" hangingPunct="1">
              <a:spcBef>
                <a:spcPct val="0"/>
              </a:spcBef>
            </a:pPr>
            <a:r>
              <a:rPr lang="en-US" smtClean="0"/>
              <a:t>They laugh and they also learn the pace of speech by taking turns in communication.</a:t>
            </a:r>
          </a:p>
          <a:p>
            <a:pPr eaLnBrk="1" hangingPunct="1">
              <a:spcBef>
                <a:spcPct val="0"/>
              </a:spcBef>
            </a:pPr>
            <a:endParaRPr lang="en-US" smtClean="0"/>
          </a:p>
          <a:p>
            <a:pPr eaLnBrk="1" hangingPunct="1">
              <a:spcBef>
                <a:spcPct val="0"/>
              </a:spcBef>
            </a:pPr>
            <a:r>
              <a:rPr lang="en-US" smtClean="0"/>
              <a:t>Deaf babies also vocalize at this age.</a:t>
            </a:r>
          </a:p>
          <a:p>
            <a:pPr eaLnBrk="1" hangingPunct="1">
              <a:spcBef>
                <a:spcPct val="0"/>
              </a:spcBef>
            </a:pPr>
            <a:endParaRPr lang="en-US" smtClean="0"/>
          </a:p>
          <a:p>
            <a:pPr eaLnBrk="1" hangingPunct="1">
              <a:spcBef>
                <a:spcPct val="0"/>
              </a:spcBef>
            </a:pPr>
            <a:r>
              <a:rPr lang="en-US" smtClean="0"/>
              <a:t>Gesturing is an easy way for babies to communicate.  At 5 months, the baby points to objects, shows frustration, and delight by waving the arms.  Gesturing is so natural to infants that learning sign language has been seen as an effective way to enhance communication at this age.</a:t>
            </a:r>
          </a:p>
          <a:p>
            <a:pPr eaLnBrk="1" hangingPunct="1">
              <a:spcBef>
                <a:spcPct val="0"/>
              </a:spcBef>
            </a:pPr>
            <a:endParaRPr lang="en-US" smtClean="0"/>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7FF7699-8BB7-4D65-A44C-720E66CC1687}" type="slidenum">
              <a:rPr lang="en-US" smtClean="0"/>
              <a:pPr fontAlgn="base">
                <a:spcBef>
                  <a:spcPct val="0"/>
                </a:spcBef>
                <a:spcAft>
                  <a:spcPct val="0"/>
                </a:spcAft>
                <a:defRPr/>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At around 6 months, the infant begins to babble.  </a:t>
            </a:r>
          </a:p>
          <a:p>
            <a:pPr eaLnBrk="1" hangingPunct="1">
              <a:spcBef>
                <a:spcPct val="0"/>
              </a:spcBef>
            </a:pPr>
            <a:endParaRPr lang="en-US" smtClean="0"/>
          </a:p>
          <a:p>
            <a:pPr eaLnBrk="1" hangingPunct="1">
              <a:spcBef>
                <a:spcPct val="0"/>
              </a:spcBef>
            </a:pPr>
            <a:r>
              <a:rPr lang="en-US" smtClean="0"/>
              <a:t>Babbling is typically a vowel consonant combination repeated over and over like “nananana” or “gagagaga”.</a:t>
            </a:r>
          </a:p>
          <a:p>
            <a:pPr eaLnBrk="1" hangingPunct="1">
              <a:spcBef>
                <a:spcPct val="0"/>
              </a:spcBef>
            </a:pPr>
            <a:endParaRPr lang="en-US" smtClean="0"/>
          </a:p>
          <a:p>
            <a:pPr eaLnBrk="1" hangingPunct="1">
              <a:spcBef>
                <a:spcPct val="0"/>
              </a:spcBef>
            </a:pPr>
            <a:r>
              <a:rPr lang="en-US" smtClean="0"/>
              <a:t>These are the precursors to language and gradually only those sounds that are used will be retained.</a:t>
            </a:r>
          </a:p>
          <a:p>
            <a:pPr eaLnBrk="1" hangingPunct="1">
              <a:spcBef>
                <a:spcPct val="0"/>
              </a:spcBef>
            </a:pPr>
            <a:endParaRPr lang="en-US" smtClean="0"/>
          </a:p>
          <a:p>
            <a:pPr eaLnBrk="1" hangingPunct="1">
              <a:spcBef>
                <a:spcPct val="0"/>
              </a:spcBef>
            </a:pPr>
            <a:r>
              <a:rPr lang="en-US" smtClean="0"/>
              <a:t>Deaf babies also babble at this age with gestures that partially indicate a concept or thought.  </a:t>
            </a:r>
          </a:p>
        </p:txBody>
      </p:sp>
      <p:sp>
        <p:nvSpPr>
          <p:cNvPr id="737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B67AC5C-4318-4E34-BBD1-F80DE8C1C0EE}" type="slidenum">
              <a:rPr lang="en-US" smtClean="0"/>
              <a:pPr fontAlgn="base">
                <a:spcBef>
                  <a:spcPct val="0"/>
                </a:spcBef>
                <a:spcAft>
                  <a:spcPct val="0"/>
                </a:spcAft>
                <a:defRPr/>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Our understanding of language seems to come before our ability to articulate.  Understanding comes before speaking. </a:t>
            </a:r>
          </a:p>
          <a:p>
            <a:pPr eaLnBrk="1" hangingPunct="1">
              <a:spcBef>
                <a:spcPct val="0"/>
              </a:spcBef>
            </a:pPr>
            <a:endParaRPr lang="en-US" smtClean="0"/>
          </a:p>
          <a:p>
            <a:pPr eaLnBrk="1" hangingPunct="1">
              <a:spcBef>
                <a:spcPct val="0"/>
              </a:spcBef>
            </a:pPr>
            <a:r>
              <a:rPr lang="en-US" smtClean="0"/>
              <a:t>Have you studied another language?  Chances are, you were able to understand before you could form communicative sentences in that language.</a:t>
            </a:r>
          </a:p>
        </p:txBody>
      </p:sp>
      <p:sp>
        <p:nvSpPr>
          <p:cNvPr id="747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B0F0BD7-B477-4884-81E3-453541C13B63}" type="slidenum">
              <a:rPr lang="en-US" smtClean="0"/>
              <a:pPr fontAlgn="base">
                <a:spcBef>
                  <a:spcPct val="0"/>
                </a:spcBef>
                <a:spcAft>
                  <a:spcPct val="0"/>
                </a:spcAft>
                <a:defRPr/>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Our first spoken words seem to emerge at around 12 months of age.</a:t>
            </a:r>
          </a:p>
          <a:p>
            <a:pPr eaLnBrk="1" hangingPunct="1">
              <a:spcBef>
                <a:spcPct val="0"/>
              </a:spcBef>
            </a:pPr>
            <a:endParaRPr lang="en-US" smtClean="0"/>
          </a:p>
          <a:p>
            <a:pPr eaLnBrk="1" hangingPunct="1">
              <a:spcBef>
                <a:spcPct val="0"/>
              </a:spcBef>
            </a:pPr>
            <a:r>
              <a:rPr lang="en-US" smtClean="0"/>
              <a:t>The baby may use holophrasic speech which is a single word to convey an entire thought.  “Ju” may mean “I’d like some more juice.” or “Where’s my milk?”  The meaning has to be interpreted by the listener and this can be very difficult if you’ve not been around that particular baby.</a:t>
            </a:r>
          </a:p>
          <a:p>
            <a:pPr eaLnBrk="1" hangingPunct="1">
              <a:spcBef>
                <a:spcPct val="0"/>
              </a:spcBef>
            </a:pPr>
            <a:endParaRPr lang="en-US" smtClean="0"/>
          </a:p>
          <a:p>
            <a:pPr eaLnBrk="1" hangingPunct="1">
              <a:spcBef>
                <a:spcPct val="0"/>
              </a:spcBef>
            </a:pPr>
            <a:r>
              <a:rPr lang="en-US" smtClean="0"/>
              <a:t>Once a label is learned, the baby may underextend or overextend the use of that label.  For example, “Mama” may only refer to the child’s mother or “doggie” may be used to describe all of the four legged animals in the zoo.</a:t>
            </a:r>
          </a:p>
          <a:p>
            <a:pPr eaLnBrk="1" hangingPunct="1">
              <a:spcBef>
                <a:spcPct val="0"/>
              </a:spcBef>
            </a:pPr>
            <a:endParaRPr lang="en-US" smtClean="0"/>
          </a:p>
          <a:p>
            <a:pPr eaLnBrk="1" hangingPunct="1">
              <a:spcBef>
                <a:spcPct val="0"/>
              </a:spcBef>
            </a:pPr>
            <a:r>
              <a:rPr lang="en-US" smtClean="0"/>
              <a:t>These children typically have a vocabulary of about 50 words.  English speaking children tend to have many nouns or labels for objects.  </a:t>
            </a:r>
          </a:p>
          <a:p>
            <a:pPr eaLnBrk="1" hangingPunct="1">
              <a:spcBef>
                <a:spcPct val="0"/>
              </a:spcBef>
            </a:pPr>
            <a:endParaRPr lang="en-US" smtClean="0"/>
          </a:p>
          <a:p>
            <a:pPr eaLnBrk="1" hangingPunct="1">
              <a:spcBef>
                <a:spcPct val="0"/>
              </a:spcBef>
            </a:pPr>
            <a:r>
              <a:rPr lang="en-US" smtClean="0"/>
              <a:t>Deaf babies vocalizations may disappear by age 2.</a:t>
            </a:r>
          </a:p>
        </p:txBody>
      </p:sp>
      <p:sp>
        <p:nvSpPr>
          <p:cNvPr id="757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D689303-1F3F-4999-B838-DD68624DA960}" type="slidenum">
              <a:rPr lang="en-US" smtClean="0"/>
              <a:pPr fontAlgn="base">
                <a:spcBef>
                  <a:spcPct val="0"/>
                </a:spcBef>
                <a:spcAft>
                  <a:spcPct val="0"/>
                </a:spcAft>
                <a:defRPr/>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vocabulary grows at around 18 months and by 21 months, children begin to use more two word sentences.</a:t>
            </a:r>
          </a:p>
          <a:p>
            <a:pPr eaLnBrk="1" hangingPunct="1">
              <a:spcBef>
                <a:spcPct val="0"/>
              </a:spcBef>
            </a:pPr>
            <a:endParaRPr lang="en-US" smtClean="0"/>
          </a:p>
          <a:p>
            <a:pPr eaLnBrk="1" hangingPunct="1">
              <a:spcBef>
                <a:spcPct val="0"/>
              </a:spcBef>
            </a:pPr>
            <a:r>
              <a:rPr lang="en-US" smtClean="0"/>
              <a:t>At 24 months, more three to five word sentences are uttered.  These early sentences read much like text messages.  Texts and telegraphs convey thought, but leave out any unnecessary articles of speech.  So rather than texting, “Hello there.  How are you today?  I would really like to talk with you some time.”  you probably text “Sup?” (for “what’s up”) instead.</a:t>
            </a:r>
          </a:p>
        </p:txBody>
      </p:sp>
      <p:sp>
        <p:nvSpPr>
          <p:cNvPr id="768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9956484-7135-45BE-B4CF-42B3645E7989}" type="slidenum">
              <a:rPr lang="en-US" smtClean="0"/>
              <a:pPr fontAlgn="base">
                <a:spcBef>
                  <a:spcPct val="0"/>
                </a:spcBef>
                <a:spcAft>
                  <a:spcPct val="0"/>
                </a:spcAft>
                <a:defRPr/>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Have you ever witnessed a person talking with a baby?  Their facial expressions and intonation probably changed so that they began a kind of sing song talk known as child-directed speech.</a:t>
            </a:r>
          </a:p>
          <a:p>
            <a:pPr eaLnBrk="1" hangingPunct="1">
              <a:spcBef>
                <a:spcPct val="0"/>
              </a:spcBef>
            </a:pPr>
            <a:endParaRPr lang="en-US" smtClean="0"/>
          </a:p>
          <a:p>
            <a:pPr eaLnBrk="1" hangingPunct="1">
              <a:spcBef>
                <a:spcPct val="0"/>
              </a:spcBef>
            </a:pPr>
            <a:r>
              <a:rPr lang="en-US" smtClean="0"/>
              <a:t>It goes like this.  “Dooooo  yooooou like moooommmy’s  paretteee beeeeeeds?”</a:t>
            </a:r>
          </a:p>
          <a:p>
            <a:pPr eaLnBrk="1" hangingPunct="1">
              <a:spcBef>
                <a:spcPct val="0"/>
              </a:spcBef>
            </a:pPr>
            <a:endParaRPr lang="en-US" smtClean="0"/>
          </a:p>
          <a:p>
            <a:pPr eaLnBrk="1" hangingPunct="1">
              <a:spcBef>
                <a:spcPct val="0"/>
              </a:spcBef>
            </a:pPr>
            <a:r>
              <a:rPr lang="en-US" smtClean="0"/>
              <a:t>Why do people do this?  It get’s attention.  Babies respond to this type of speech in which vowel and consonant sounds are exaggerated and pitch goes up.  You may have responded too!</a:t>
            </a:r>
          </a:p>
        </p:txBody>
      </p:sp>
      <p:sp>
        <p:nvSpPr>
          <p:cNvPr id="778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390C58-D1B2-42BF-AF77-046F49640430}" type="slidenum">
              <a:rPr lang="en-US" smtClean="0"/>
              <a:pPr fontAlgn="base">
                <a:spcBef>
                  <a:spcPct val="0"/>
                </a:spcBef>
                <a:spcAft>
                  <a:spcPct val="0"/>
                </a:spcAft>
                <a:defRPr/>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There are several theories of language development.  </a:t>
            </a:r>
          </a:p>
          <a:p>
            <a:pPr eaLnBrk="1" hangingPunct="1">
              <a:spcBef>
                <a:spcPct val="0"/>
              </a:spcBef>
            </a:pPr>
            <a:endParaRPr lang="en-US" smtClean="0"/>
          </a:p>
          <a:p>
            <a:pPr eaLnBrk="1" hangingPunct="1">
              <a:spcBef>
                <a:spcPct val="0"/>
              </a:spcBef>
            </a:pPr>
            <a:r>
              <a:rPr lang="en-US" smtClean="0"/>
              <a:t>The famous linguist, Noam Chomsky, suggests that our ability to learn language is inborn.  We have a neurological construct in our brains known as a language acquisition device.  Learning language is simply a matter of being exposed to language.</a:t>
            </a:r>
          </a:p>
          <a:p>
            <a:pPr eaLnBrk="1" hangingPunct="1">
              <a:spcBef>
                <a:spcPct val="0"/>
              </a:spcBef>
            </a:pPr>
            <a:endParaRPr lang="en-US" smtClean="0"/>
          </a:p>
          <a:p>
            <a:pPr eaLnBrk="1" hangingPunct="1">
              <a:spcBef>
                <a:spcPct val="0"/>
              </a:spcBef>
            </a:pPr>
            <a:r>
              <a:rPr lang="en-US" smtClean="0"/>
              <a:t>Skinner suggested that language is taught through reinforcement.  A child is given praise and hugs for uttering a word and this increases the likelihood that this will be repeated.  </a:t>
            </a:r>
          </a:p>
          <a:p>
            <a:pPr eaLnBrk="1" hangingPunct="1">
              <a:spcBef>
                <a:spcPct val="0"/>
              </a:spcBef>
            </a:pPr>
            <a:endParaRPr lang="en-US" smtClean="0"/>
          </a:p>
          <a:p>
            <a:pPr eaLnBrk="1" hangingPunct="1">
              <a:spcBef>
                <a:spcPct val="0"/>
              </a:spcBef>
            </a:pPr>
            <a:r>
              <a:rPr lang="en-US" smtClean="0"/>
              <a:t>Social pragmatics or the need to communicate may stimulate learning language.  A child learns to speak in order to get things done.</a:t>
            </a:r>
          </a:p>
          <a:p>
            <a:pPr eaLnBrk="1" hangingPunct="1">
              <a:spcBef>
                <a:spcPct val="0"/>
              </a:spcBef>
            </a:pPr>
            <a:endParaRPr lang="en-US" smtClean="0"/>
          </a:p>
          <a:p>
            <a:pPr eaLnBrk="1" hangingPunct="1">
              <a:spcBef>
                <a:spcPct val="0"/>
              </a:spcBef>
            </a:pPr>
            <a:r>
              <a:rPr lang="en-US" smtClean="0"/>
              <a:t>All three of these reasons help us to learn language.  We do have a propensity for language and the urge to start coding our world with labels (whether words or gestures) seems to emerge at about the same time.  We are reinforced for speaking and take on phrases that gain attention.  And we are motivated to learn in order to communicate.  Children with autism spectrum disorders sometimes lack this motivation and teaching language becomes very tedious as a result.   </a:t>
            </a:r>
          </a:p>
        </p:txBody>
      </p:sp>
      <p:sp>
        <p:nvSpPr>
          <p:cNvPr id="788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8717805-AEDD-4ED0-B61B-3C1A748FF598}" type="slidenum">
              <a:rPr lang="en-US" smtClean="0"/>
              <a:pPr fontAlgn="base">
                <a:spcBef>
                  <a:spcPct val="0"/>
                </a:spcBef>
                <a:spcAft>
                  <a:spcPct val="0"/>
                </a:spcAft>
                <a:defRPr/>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Our final angle for understanding infancy is psychosocial development.  Let’s examine emotions and relationships in the first two years of life.</a:t>
            </a:r>
          </a:p>
        </p:txBody>
      </p:sp>
      <p:sp>
        <p:nvSpPr>
          <p:cNvPr id="798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66BEDC-FD8D-4888-96BC-C30210CE54D7}" type="slidenum">
              <a:rPr lang="en-US" smtClean="0"/>
              <a:pPr fontAlgn="base">
                <a:spcBef>
                  <a:spcPct val="0"/>
                </a:spcBef>
                <a:spcAft>
                  <a:spcPct val="0"/>
                </a:spcAft>
                <a:defRPr/>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Newborns demonstrate a number of emotional states.  One of the first is attraction and withdrawal.  They respond in order to get closer to people and situations or to move away.  </a:t>
            </a:r>
          </a:p>
          <a:p>
            <a:pPr eaLnBrk="1" hangingPunct="1">
              <a:spcBef>
                <a:spcPct val="0"/>
              </a:spcBef>
            </a:pPr>
            <a:endParaRPr lang="en-US" smtClean="0"/>
          </a:p>
          <a:p>
            <a:pPr eaLnBrk="1" hangingPunct="1">
              <a:spcBef>
                <a:spcPct val="0"/>
              </a:spcBef>
            </a:pPr>
            <a:r>
              <a:rPr lang="en-US" smtClean="0"/>
              <a:t>Social smiling is very engaging and begins at about 2 months of age.  The infant returns a smile and a connection seems to have been made.  (Infants can imitate facial expressions much earlier,  but social smiling is a reaction to someone else.)</a:t>
            </a:r>
          </a:p>
          <a:p>
            <a:pPr eaLnBrk="1" hangingPunct="1">
              <a:spcBef>
                <a:spcPct val="0"/>
              </a:spcBef>
            </a:pPr>
            <a:endParaRPr lang="en-US" smtClean="0"/>
          </a:p>
          <a:p>
            <a:pPr eaLnBrk="1" hangingPunct="1">
              <a:spcBef>
                <a:spcPct val="0"/>
              </a:spcBef>
            </a:pPr>
            <a:r>
              <a:rPr lang="en-US" smtClean="0"/>
              <a:t>Babies laugh at 3 to 5 months of age and demonstrate fear, anger, and sadness a few months later.</a:t>
            </a:r>
          </a:p>
          <a:p>
            <a:pPr eaLnBrk="1" hangingPunct="1">
              <a:spcBef>
                <a:spcPct val="0"/>
              </a:spcBef>
            </a:pPr>
            <a:endParaRPr lang="en-US" smtClean="0"/>
          </a:p>
          <a:p>
            <a:pPr eaLnBrk="1" hangingPunct="1">
              <a:spcBef>
                <a:spcPct val="0"/>
              </a:spcBef>
            </a:pPr>
            <a:r>
              <a:rPr lang="en-US" smtClean="0"/>
              <a:t>An interesting study in which a baby’s reactions are noted when a mother pays attention to a doll and ignores the baby suggests that babies can feel jealousy as early as 6 months of age.  </a:t>
            </a:r>
          </a:p>
          <a:p>
            <a:pPr eaLnBrk="1" hangingPunct="1">
              <a:spcBef>
                <a:spcPct val="0"/>
              </a:spcBef>
            </a:pPr>
            <a:endParaRPr lang="en-US" smtClean="0"/>
          </a:p>
          <a:p>
            <a:pPr eaLnBrk="1" hangingPunct="1">
              <a:spcBef>
                <a:spcPct val="0"/>
              </a:spcBef>
            </a:pPr>
            <a:r>
              <a:rPr lang="en-US" smtClean="0"/>
              <a:t>Once infants become more cognizant of those around, stranger wariness and separation anxiety can emerge.  Stranger wariness is the discomfort a baby feels when being held or surrounded by strangers.  This new look is sometimes hard for them to assimilate.  Separation anxiety can be expressed through cries and protests when a caregiver leaves.  Not all babies experience these emotions to the same degree.  But they are usually interpreted as a sign that an attachment has been formed between the baby and certain caregivers.  These usually subside after a few weeks for months.</a:t>
            </a:r>
          </a:p>
        </p:txBody>
      </p:sp>
      <p:sp>
        <p:nvSpPr>
          <p:cNvPr id="809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6AC78B3-B973-4665-9B7F-D165F933FE1D}" type="slidenum">
              <a:rPr lang="en-US" smtClean="0"/>
              <a:pPr fontAlgn="base">
                <a:spcBef>
                  <a:spcPct val="0"/>
                </a:spcBef>
                <a:spcAft>
                  <a:spcPct val="0"/>
                </a:spcAft>
                <a:defRPr/>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While we may notice changes on the outside of the body, incredible growth is taking place within the brain.</a:t>
            </a:r>
          </a:p>
          <a:p>
            <a:pPr eaLnBrk="1" hangingPunct="1">
              <a:spcBef>
                <a:spcPct val="0"/>
              </a:spcBef>
            </a:pPr>
            <a:endParaRPr lang="en-US" smtClean="0"/>
          </a:p>
          <a:p>
            <a:pPr eaLnBrk="1" hangingPunct="1">
              <a:spcBef>
                <a:spcPct val="0"/>
              </a:spcBef>
            </a:pPr>
            <a:r>
              <a:rPr lang="en-US" smtClean="0"/>
              <a:t>The brain is 25 percent its adult weight at birth, but by age 2 it has grown to 75 percent of it’s adult weight.  </a:t>
            </a:r>
          </a:p>
          <a:p>
            <a:pPr eaLnBrk="1" hangingPunct="1">
              <a:spcBef>
                <a:spcPct val="0"/>
              </a:spcBef>
            </a:pPr>
            <a:endParaRPr lang="en-US" smtClean="0"/>
          </a:p>
          <a:p>
            <a:pPr eaLnBrk="1" hangingPunct="1">
              <a:spcBef>
                <a:spcPct val="0"/>
              </a:spcBef>
            </a:pPr>
            <a:r>
              <a:rPr lang="en-US" smtClean="0"/>
              <a:t>Much of this growth takes place in the dendrites or the branch-like extensions coming from the neuron.  These are the point of entry for chemical messages that are picked up from the surrounding neurons through the synapse.  </a:t>
            </a:r>
          </a:p>
          <a:p>
            <a:pPr eaLnBrk="1" hangingPunct="1">
              <a:spcBef>
                <a:spcPct val="0"/>
              </a:spcBef>
            </a:pPr>
            <a:endParaRPr lang="en-US" smtClean="0"/>
          </a:p>
          <a:p>
            <a:pPr eaLnBrk="1" hangingPunct="1">
              <a:spcBef>
                <a:spcPct val="0"/>
              </a:spcBef>
            </a:pPr>
            <a:r>
              <a:rPr lang="en-US" smtClean="0"/>
              <a:t>This growth reaches a peak at age 2 and then connections that are not used are pruned away to increase the efficiency of the remaining connections.  In this way, experience begins to shape our hard wiring.</a:t>
            </a:r>
          </a:p>
          <a:p>
            <a:pPr eaLnBrk="1" hangingPunct="1">
              <a:spcBef>
                <a:spcPct val="0"/>
              </a:spcBef>
            </a:pPr>
            <a:endParaRPr lang="en-US" smtClean="0"/>
          </a:p>
          <a:p>
            <a:pPr eaLnBrk="1" hangingPunct="1">
              <a:spcBef>
                <a:spcPct val="0"/>
              </a:spcBef>
            </a:pPr>
            <a:r>
              <a:rPr lang="en-US" smtClean="0"/>
              <a:t>Myelin is a fatty substance that coats and insulates the axon of neurons.  It speeds up the rate of transmission of the neural impulse and improves functioning.  Myelination, or this insulating process, is also occurring in infancy and continues at a less rapid pace into adolescence.</a:t>
            </a:r>
          </a:p>
          <a:p>
            <a:pPr eaLnBrk="1" hangingPunct="1">
              <a:spcBef>
                <a:spcPct val="0"/>
              </a:spcBef>
            </a:pPr>
            <a:endParaRPr lang="en-US" smtClean="0"/>
          </a:p>
          <a:p>
            <a:pPr eaLnBrk="1" hangingPunct="1">
              <a:spcBef>
                <a:spcPct val="0"/>
              </a:spcBef>
            </a:pPr>
            <a:r>
              <a:rPr lang="en-US" smtClean="0"/>
              <a:t>Not all parts of the cortex mature at the same rate.  The prefrontal cortex located behind the forehead is the last to mature.  It is not fully developed for years to come.  (We’ll look at how it goes through a second period of growth in adolescence.)</a:t>
            </a:r>
          </a:p>
        </p:txBody>
      </p:sp>
      <p:sp>
        <p:nvSpPr>
          <p:cNvPr id="522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F71F650-94AF-477E-A9EC-2DAC7626D3AE}"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Self-awareness or self-recognition is seen at around 15 months of age.  This is the understanding that the image in the mirror is you.  The classic test of self-awareness involves putting a dot of rouge on a baby’s nose and seeing how they react when looking in the mirror.  A baby who tries to grab the nose in the mirror does not recognize the image as self.  But the baby who starts to rub the dot off of their own nose has self-awareness or recognition.  (Many animals do not achieve self-awareness.  I have a dog who gets very upset with his image in the mirror and starts to bark.  I once had a parakeet who was in love with his own image in the mirror!)</a:t>
            </a:r>
          </a:p>
          <a:p>
            <a:pPr eaLnBrk="1" hangingPunct="1">
              <a:spcBef>
                <a:spcPct val="0"/>
              </a:spcBef>
            </a:pPr>
            <a:endParaRPr lang="en-US" smtClean="0"/>
          </a:p>
          <a:p>
            <a:pPr eaLnBrk="1" hangingPunct="1">
              <a:spcBef>
                <a:spcPct val="0"/>
              </a:spcBef>
            </a:pPr>
            <a:r>
              <a:rPr lang="en-US" smtClean="0"/>
              <a:t>A sense of self leads to the development of social emotions such as guilt or shame and embarrassment.  These emotions require the ability to see how others might view one’s own actions.  </a:t>
            </a:r>
          </a:p>
        </p:txBody>
      </p:sp>
      <p:sp>
        <p:nvSpPr>
          <p:cNvPr id="819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7488DEC-A49A-4E6A-A804-1FC8F672A986}" type="slidenum">
              <a:rPr lang="en-US" smtClean="0"/>
              <a:pPr fontAlgn="base">
                <a:spcBef>
                  <a:spcPct val="0"/>
                </a:spcBef>
                <a:spcAft>
                  <a:spcPct val="0"/>
                </a:spcAft>
                <a:defRPr/>
              </a:pPr>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smtClean="0"/>
              <a:t>An attachment is the desire to be close to someone else.  Early attachments between infants and caregivers has been the subject of a good deal of research.  The assumption has been that our early relationships set the stage for subsequent relationships.  These relationships can influence later relationships, but they do not dictate the future.</a:t>
            </a:r>
          </a:p>
        </p:txBody>
      </p:sp>
      <p:sp>
        <p:nvSpPr>
          <p:cNvPr id="4" name="Slide Number Placeholder 3"/>
          <p:cNvSpPr>
            <a:spLocks noGrp="1"/>
          </p:cNvSpPr>
          <p:nvPr>
            <p:ph type="sldNum" sz="quarter" idx="5"/>
          </p:nvPr>
        </p:nvSpPr>
        <p:spPr/>
        <p:txBody>
          <a:bodyPr/>
          <a:lstStyle/>
          <a:p>
            <a:pPr>
              <a:defRPr/>
            </a:pPr>
            <a:fld id="{455F7F85-F08A-46B9-A01E-197968B071A5}"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most common type of attachment is a secure attachment. </a:t>
            </a:r>
          </a:p>
          <a:p>
            <a:pPr eaLnBrk="1" hangingPunct="1">
              <a:spcBef>
                <a:spcPct val="0"/>
              </a:spcBef>
            </a:pPr>
            <a:endParaRPr lang="en-US" smtClean="0"/>
          </a:p>
          <a:p>
            <a:pPr eaLnBrk="1" hangingPunct="1">
              <a:spcBef>
                <a:spcPct val="0"/>
              </a:spcBef>
            </a:pPr>
            <a:r>
              <a:rPr lang="en-US" smtClean="0"/>
              <a:t>This is thought to be developed if the child receives care and affection early in life.</a:t>
            </a:r>
          </a:p>
          <a:p>
            <a:pPr eaLnBrk="1" hangingPunct="1">
              <a:spcBef>
                <a:spcPct val="0"/>
              </a:spcBef>
            </a:pPr>
            <a:endParaRPr lang="en-US" smtClean="0"/>
          </a:p>
          <a:p>
            <a:pPr eaLnBrk="1" hangingPunct="1">
              <a:spcBef>
                <a:spcPct val="0"/>
              </a:spcBef>
            </a:pPr>
            <a:r>
              <a:rPr lang="en-US" smtClean="0"/>
              <a:t>This leads to a sense of trust and curiosity in early childhood.  The child feels confident and explores the world feeling safe and secure.</a:t>
            </a:r>
          </a:p>
          <a:p>
            <a:pPr eaLnBrk="1" hangingPunct="1">
              <a:spcBef>
                <a:spcPct val="0"/>
              </a:spcBef>
            </a:pPr>
            <a:endParaRPr lang="en-US" smtClean="0"/>
          </a:p>
          <a:p>
            <a:pPr eaLnBrk="1" hangingPunct="1">
              <a:spcBef>
                <a:spcPct val="0"/>
              </a:spcBef>
            </a:pPr>
            <a:r>
              <a:rPr lang="en-US" smtClean="0"/>
              <a:t>Again, the presence of separation anxiety may signal that an attachment has formed.</a:t>
            </a:r>
          </a:p>
        </p:txBody>
      </p:sp>
      <p:sp>
        <p:nvSpPr>
          <p:cNvPr id="829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F4BFA7-4A85-4D3A-8159-1110E9979B70}" type="slidenum">
              <a:rPr lang="en-US" smtClean="0"/>
              <a:pPr fontAlgn="base">
                <a:spcBef>
                  <a:spcPct val="0"/>
                </a:spcBef>
                <a:spcAft>
                  <a:spcPct val="0"/>
                </a:spcAft>
                <a:defRPr/>
              </a:pPr>
              <a:t>32</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One type of insecure attachment style is insecure-resistant.  </a:t>
            </a:r>
          </a:p>
          <a:p>
            <a:pPr eaLnBrk="1" hangingPunct="1">
              <a:spcBef>
                <a:spcPct val="0"/>
              </a:spcBef>
            </a:pPr>
            <a:endParaRPr lang="en-US" smtClean="0"/>
          </a:p>
          <a:p>
            <a:pPr eaLnBrk="1" hangingPunct="1">
              <a:spcBef>
                <a:spcPct val="0"/>
              </a:spcBef>
            </a:pPr>
            <a:r>
              <a:rPr lang="en-US" smtClean="0"/>
              <a:t>This style may result from inconsistent care which sends the message that needs can often go unmet.</a:t>
            </a:r>
          </a:p>
          <a:p>
            <a:pPr eaLnBrk="1" hangingPunct="1">
              <a:spcBef>
                <a:spcPct val="0"/>
              </a:spcBef>
            </a:pPr>
            <a:endParaRPr lang="en-US" smtClean="0"/>
          </a:p>
          <a:p>
            <a:pPr eaLnBrk="1" hangingPunct="1">
              <a:spcBef>
                <a:spcPct val="0"/>
              </a:spcBef>
            </a:pPr>
            <a:r>
              <a:rPr lang="en-US" smtClean="0"/>
              <a:t>The child is clingy and can never receive enough attention to feel okay.  The child may fear being alone and worry that the caregiver will leave even when in their presence.</a:t>
            </a:r>
          </a:p>
        </p:txBody>
      </p:sp>
      <p:sp>
        <p:nvSpPr>
          <p:cNvPr id="839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1DCD0D-68C5-4B10-9115-6F886524973D}" type="slidenum">
              <a:rPr lang="en-US" smtClean="0"/>
              <a:pPr fontAlgn="base">
                <a:spcBef>
                  <a:spcPct val="0"/>
                </a:spcBef>
                <a:spcAft>
                  <a:spcPct val="0"/>
                </a:spcAft>
                <a:defRPr/>
              </a:pPr>
              <a:t>33</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insecure-avoidant style of attachment is one in which the child does not seek comfort or care from others.  </a:t>
            </a:r>
          </a:p>
          <a:p>
            <a:pPr eaLnBrk="1" hangingPunct="1">
              <a:spcBef>
                <a:spcPct val="0"/>
              </a:spcBef>
            </a:pPr>
            <a:endParaRPr lang="en-US" smtClean="0"/>
          </a:p>
          <a:p>
            <a:pPr eaLnBrk="1" hangingPunct="1">
              <a:spcBef>
                <a:spcPct val="0"/>
              </a:spcBef>
            </a:pPr>
            <a:r>
              <a:rPr lang="en-US" smtClean="0"/>
              <a:t>This child is neither curious nor clingy.  Rather, such a child may seem to be precociously independent.</a:t>
            </a:r>
          </a:p>
          <a:p>
            <a:pPr eaLnBrk="1" hangingPunct="1">
              <a:spcBef>
                <a:spcPct val="0"/>
              </a:spcBef>
            </a:pPr>
            <a:endParaRPr lang="en-US" smtClean="0"/>
          </a:p>
          <a:p>
            <a:pPr eaLnBrk="1" hangingPunct="1">
              <a:spcBef>
                <a:spcPct val="0"/>
              </a:spcBef>
            </a:pPr>
            <a:r>
              <a:rPr lang="en-US" smtClean="0"/>
              <a:t>The child is uncomfortable with closeness.</a:t>
            </a:r>
          </a:p>
        </p:txBody>
      </p:sp>
      <p:sp>
        <p:nvSpPr>
          <p:cNvPr id="849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FE06B78-8C02-4D70-9ABC-DC436C1F502A}" type="slidenum">
              <a:rPr lang="en-US" smtClean="0"/>
              <a:pPr fontAlgn="base">
                <a:spcBef>
                  <a:spcPct val="0"/>
                </a:spcBef>
                <a:spcAft>
                  <a:spcPct val="0"/>
                </a:spcAft>
                <a:defRPr/>
              </a:pPr>
              <a:t>34</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This is the least common style of attachment and was described after viewing the interactions between mothers with schizophrenia and their children.  </a:t>
            </a:r>
          </a:p>
          <a:p>
            <a:pPr eaLnBrk="1" hangingPunct="1">
              <a:spcBef>
                <a:spcPct val="0"/>
              </a:spcBef>
            </a:pPr>
            <a:endParaRPr lang="en-US" smtClean="0"/>
          </a:p>
          <a:p>
            <a:pPr eaLnBrk="1" hangingPunct="1">
              <a:spcBef>
                <a:spcPct val="0"/>
              </a:spcBef>
            </a:pPr>
            <a:r>
              <a:rPr lang="en-US" smtClean="0"/>
              <a:t>The disorganized style of attachment doesn’t seem to make sense in a given situation.  The mother may have laughed when the child was upset or grown angry when the child was happy.  </a:t>
            </a:r>
          </a:p>
          <a:p>
            <a:pPr eaLnBrk="1" hangingPunct="1">
              <a:spcBef>
                <a:spcPct val="0"/>
              </a:spcBef>
            </a:pPr>
            <a:endParaRPr lang="en-US" smtClean="0"/>
          </a:p>
          <a:p>
            <a:pPr eaLnBrk="1" hangingPunct="1">
              <a:spcBef>
                <a:spcPct val="0"/>
              </a:spcBef>
            </a:pPr>
            <a:r>
              <a:rPr lang="en-US" smtClean="0"/>
              <a:t>The child may cry or be combative with others during play.  Or they may freeze or retreat in social situations.  The behavior is unpredictable and emotions are inappropriate.</a:t>
            </a:r>
          </a:p>
          <a:p>
            <a:pPr eaLnBrk="1" hangingPunct="1">
              <a:spcBef>
                <a:spcPct val="0"/>
              </a:spcBef>
            </a:pPr>
            <a:endParaRPr lang="en-US" smtClean="0"/>
          </a:p>
          <a:p>
            <a:pPr eaLnBrk="1" hangingPunct="1">
              <a:spcBef>
                <a:spcPct val="0"/>
              </a:spcBef>
            </a:pPr>
            <a:endParaRPr lang="en-US" smtClean="0"/>
          </a:p>
        </p:txBody>
      </p:sp>
      <p:sp>
        <p:nvSpPr>
          <p:cNvPr id="860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34D0D1A-C59E-46A4-9062-E58CC3EC282F}" type="slidenum">
              <a:rPr lang="en-US" smtClean="0"/>
              <a:pPr fontAlgn="base">
                <a:spcBef>
                  <a:spcPct val="0"/>
                </a:spcBef>
                <a:spcAft>
                  <a:spcPct val="0"/>
                </a:spcAft>
                <a:defRPr/>
              </a:pPr>
              <a:t>35</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Attachment styles show cultural variation.  This suggests that cultural expectations find their way in parenting practices and in attachment styles.  </a:t>
            </a:r>
          </a:p>
        </p:txBody>
      </p:sp>
      <p:sp>
        <p:nvSpPr>
          <p:cNvPr id="870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DB17975-9714-4A20-B5AC-7B9C91FC3404}" type="slidenum">
              <a:rPr lang="en-US" smtClean="0"/>
              <a:pPr fontAlgn="base">
                <a:spcBef>
                  <a:spcPct val="0"/>
                </a:spcBef>
                <a:spcAft>
                  <a:spcPct val="0"/>
                </a:spcAft>
                <a:defRPr/>
              </a:pPr>
              <a:t>36</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0823890-BC85-41EA-95CF-100C8C83E239}" type="slidenum">
              <a:rPr lang="en-US" smtClean="0"/>
              <a:pPr fontAlgn="base">
                <a:spcBef>
                  <a:spcPct val="0"/>
                </a:spcBef>
                <a:spcAft>
                  <a:spcPct val="0"/>
                </a:spcAft>
                <a:defRPr/>
              </a:pPr>
              <a:t>37</a:t>
            </a:fld>
            <a:endParaRPr lang="en-US" smtClean="0"/>
          </a:p>
        </p:txBody>
      </p:sp>
      <p:sp>
        <p:nvSpPr>
          <p:cNvPr id="87043"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Children aren’t born with personalities, but they do demonstrate differences in temperament soon after birth.</a:t>
            </a:r>
          </a:p>
          <a:p>
            <a:pPr eaLnBrk="1" hangingPunct="1">
              <a:spcBef>
                <a:spcPct val="0"/>
              </a:spcBef>
            </a:pPr>
            <a:endParaRPr lang="en-US" smtClean="0"/>
          </a:p>
          <a:p>
            <a:pPr eaLnBrk="1" hangingPunct="1">
              <a:spcBef>
                <a:spcPct val="0"/>
              </a:spcBef>
            </a:pPr>
            <a:r>
              <a:rPr lang="en-US" smtClean="0"/>
              <a:t>Temperament refers to inborn behavioral tendencies.</a:t>
            </a:r>
          </a:p>
          <a:p>
            <a:pPr eaLnBrk="1" hangingPunct="1">
              <a:spcBef>
                <a:spcPct val="0"/>
              </a:spcBef>
            </a:pPr>
            <a:endParaRPr lang="en-US" smtClean="0"/>
          </a:p>
          <a:p>
            <a:pPr eaLnBrk="1" hangingPunct="1">
              <a:spcBef>
                <a:spcPct val="0"/>
              </a:spcBef>
            </a:pPr>
            <a:r>
              <a:rPr lang="en-US" smtClean="0"/>
              <a:t>These are fairly consistent ways of relating to other people and situations.</a:t>
            </a:r>
          </a:p>
          <a:p>
            <a:pPr eaLnBrk="1" hangingPunct="1">
              <a:spcBef>
                <a:spcPct val="0"/>
              </a:spcBef>
            </a:pPr>
            <a:endParaRPr lang="en-US" smtClean="0"/>
          </a:p>
          <a:p>
            <a:pPr eaLnBrk="1" hangingPunct="1">
              <a:spcBef>
                <a:spcPct val="0"/>
              </a:spcBef>
            </a:pPr>
            <a:r>
              <a:rPr lang="en-US" smtClean="0"/>
              <a:t>These aren’t shaped by parenting.  </a:t>
            </a:r>
          </a:p>
          <a:p>
            <a:pPr eaLnBrk="1" hangingPunct="1">
              <a:spcBef>
                <a:spcPct val="0"/>
              </a:spcBef>
            </a:pPr>
            <a:endParaRPr lang="en-US" smtClean="0"/>
          </a:p>
          <a:p>
            <a:pPr eaLnBrk="1" hangingPunct="1">
              <a:spcBef>
                <a:spcPct val="0"/>
              </a:spcBef>
            </a:pPr>
            <a:r>
              <a:rPr lang="en-US" smtClean="0"/>
              <a:t>But they may be tendencies that are interpreted by others and later give rise to personality traits we view in ourselves.  For example, a baby who is very predictable may be labelled as a “good” baby and this may view may later be internalized into the self-concept.</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CD95C4C-FEAF-438B-971D-BCB0A53B0D34}" type="slidenum">
              <a:rPr lang="en-US" smtClean="0"/>
              <a:pPr fontAlgn="base">
                <a:spcBef>
                  <a:spcPct val="0"/>
                </a:spcBef>
                <a:spcAft>
                  <a:spcPct val="0"/>
                </a:spcAft>
                <a:defRPr/>
              </a:pPr>
              <a:t>38</a:t>
            </a:fld>
            <a:endParaRPr lang="en-US" smtClean="0"/>
          </a:p>
        </p:txBody>
      </p:sp>
      <p:sp>
        <p:nvSpPr>
          <p:cNvPr id="88067"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spcBef>
                <a:spcPct val="0"/>
              </a:spcBef>
            </a:pPr>
            <a:r>
              <a:rPr lang="en-US" sz="1000" smtClean="0"/>
              <a:t>The New York Longitudinal Study began in the 1950s and was a effort to monitor differences in children and keep track of these differences through the years.</a:t>
            </a:r>
          </a:p>
          <a:p>
            <a:pPr eaLnBrk="1" hangingPunct="1">
              <a:lnSpc>
                <a:spcPct val="80000"/>
              </a:lnSpc>
              <a:spcBef>
                <a:spcPct val="0"/>
              </a:spcBef>
            </a:pPr>
            <a:endParaRPr lang="en-US" sz="1000" smtClean="0"/>
          </a:p>
          <a:p>
            <a:pPr eaLnBrk="1" hangingPunct="1">
              <a:lnSpc>
                <a:spcPct val="80000"/>
              </a:lnSpc>
              <a:spcBef>
                <a:spcPct val="0"/>
              </a:spcBef>
            </a:pPr>
            <a:r>
              <a:rPr lang="en-US" sz="1000" smtClean="0"/>
              <a:t>Qualities of temperament include:</a:t>
            </a:r>
          </a:p>
          <a:p>
            <a:pPr eaLnBrk="1" hangingPunct="1">
              <a:lnSpc>
                <a:spcPct val="80000"/>
              </a:lnSpc>
              <a:spcBef>
                <a:spcPct val="0"/>
              </a:spcBef>
            </a:pPr>
            <a:endParaRPr lang="en-US" sz="1000" smtClean="0"/>
          </a:p>
          <a:p>
            <a:pPr eaLnBrk="1" hangingPunct="1">
              <a:lnSpc>
                <a:spcPct val="80000"/>
              </a:lnSpc>
              <a:spcBef>
                <a:spcPct val="0"/>
              </a:spcBef>
            </a:pPr>
            <a:r>
              <a:rPr lang="en-US" sz="1000" smtClean="0"/>
              <a:t>Activity.  How active is the baby?</a:t>
            </a:r>
          </a:p>
          <a:p>
            <a:pPr eaLnBrk="1" hangingPunct="1">
              <a:lnSpc>
                <a:spcPct val="80000"/>
              </a:lnSpc>
              <a:spcBef>
                <a:spcPct val="0"/>
              </a:spcBef>
            </a:pPr>
            <a:endParaRPr lang="en-US" sz="1000" smtClean="0"/>
          </a:p>
          <a:p>
            <a:pPr eaLnBrk="1" hangingPunct="1">
              <a:lnSpc>
                <a:spcPct val="80000"/>
              </a:lnSpc>
              <a:spcBef>
                <a:spcPct val="0"/>
              </a:spcBef>
            </a:pPr>
            <a:r>
              <a:rPr lang="en-US" sz="1000" smtClean="0"/>
              <a:t>Rhythmicity.  Does the baby follow a routine of regularity?  Do they want to eat and sleep at the same times each day?</a:t>
            </a:r>
          </a:p>
          <a:p>
            <a:pPr eaLnBrk="1" hangingPunct="1">
              <a:lnSpc>
                <a:spcPct val="80000"/>
              </a:lnSpc>
              <a:spcBef>
                <a:spcPct val="0"/>
              </a:spcBef>
            </a:pPr>
            <a:endParaRPr lang="en-US" sz="1000" smtClean="0"/>
          </a:p>
          <a:p>
            <a:pPr eaLnBrk="1" hangingPunct="1">
              <a:lnSpc>
                <a:spcPct val="80000"/>
              </a:lnSpc>
              <a:spcBef>
                <a:spcPct val="0"/>
              </a:spcBef>
            </a:pPr>
            <a:r>
              <a:rPr lang="en-US" sz="1000" smtClean="0"/>
              <a:t>Approach/Withdraway:  How does the baby respond to others?</a:t>
            </a:r>
          </a:p>
          <a:p>
            <a:pPr eaLnBrk="1" hangingPunct="1">
              <a:lnSpc>
                <a:spcPct val="80000"/>
              </a:lnSpc>
              <a:spcBef>
                <a:spcPct val="0"/>
              </a:spcBef>
            </a:pPr>
            <a:endParaRPr lang="en-US" sz="1000" smtClean="0"/>
          </a:p>
          <a:p>
            <a:pPr eaLnBrk="1" hangingPunct="1">
              <a:lnSpc>
                <a:spcPct val="80000"/>
              </a:lnSpc>
              <a:spcBef>
                <a:spcPct val="0"/>
              </a:spcBef>
            </a:pPr>
            <a:r>
              <a:rPr lang="en-US" sz="1000" smtClean="0"/>
              <a:t>Adaptability:  Can the baby easily adjust when situations change?</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Intensity.  How intensely does the child laugh or cry or react to situations?  </a:t>
            </a:r>
          </a:p>
          <a:p>
            <a:pPr eaLnBrk="1" hangingPunct="1">
              <a:spcBef>
                <a:spcPct val="0"/>
              </a:spcBef>
            </a:pPr>
            <a:endParaRPr lang="en-US" smtClean="0"/>
          </a:p>
          <a:p>
            <a:pPr eaLnBrk="1" hangingPunct="1">
              <a:spcBef>
                <a:spcPct val="0"/>
              </a:spcBef>
            </a:pPr>
            <a:r>
              <a:rPr lang="en-US" smtClean="0"/>
              <a:t>Mood.  What is the child’s mood?  Is it consistent or does it fluctuate?</a:t>
            </a:r>
          </a:p>
          <a:p>
            <a:pPr eaLnBrk="1" hangingPunct="1">
              <a:spcBef>
                <a:spcPct val="0"/>
              </a:spcBef>
            </a:pPr>
            <a:endParaRPr lang="en-US" smtClean="0"/>
          </a:p>
          <a:p>
            <a:pPr eaLnBrk="1" hangingPunct="1">
              <a:spcBef>
                <a:spcPct val="0"/>
              </a:spcBef>
            </a:pPr>
            <a:r>
              <a:rPr lang="en-US" smtClean="0"/>
              <a:t>Persistence and attention span.  Does the baby tend to stay on task and focus?</a:t>
            </a:r>
          </a:p>
          <a:p>
            <a:pPr eaLnBrk="1" hangingPunct="1">
              <a:spcBef>
                <a:spcPct val="0"/>
              </a:spcBef>
            </a:pPr>
            <a:endParaRPr lang="en-US" smtClean="0"/>
          </a:p>
          <a:p>
            <a:pPr eaLnBrk="1" hangingPunct="1">
              <a:spcBef>
                <a:spcPct val="0"/>
              </a:spcBef>
            </a:pPr>
            <a:r>
              <a:rPr lang="en-US" smtClean="0"/>
              <a:t>Distractibility.  Is it easy to distract the child from an activity?  </a:t>
            </a:r>
          </a:p>
          <a:p>
            <a:pPr eaLnBrk="1" hangingPunct="1">
              <a:spcBef>
                <a:spcPct val="0"/>
              </a:spcBef>
            </a:pPr>
            <a:endParaRPr lang="en-US" smtClean="0"/>
          </a:p>
          <a:p>
            <a:pPr eaLnBrk="1" hangingPunct="1">
              <a:spcBef>
                <a:spcPct val="0"/>
              </a:spcBef>
            </a:pPr>
            <a:r>
              <a:rPr lang="en-US" smtClean="0"/>
              <a:t>Sensory threshold.  Does the baby react strongly to changes in food texture, light, or sound?</a:t>
            </a:r>
          </a:p>
        </p:txBody>
      </p:sp>
      <p:sp>
        <p:nvSpPr>
          <p:cNvPr id="901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5EBA395-CF31-4B90-B094-99D6AF5A4C63}" type="slidenum">
              <a:rPr lang="en-US" smtClean="0"/>
              <a:pPr fontAlgn="base">
                <a:spcBef>
                  <a:spcPct val="0"/>
                </a:spcBef>
                <a:spcAft>
                  <a:spcPct val="0"/>
                </a:spcAft>
                <a:defRPr/>
              </a:pPr>
              <a:t>39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Motor development refers to movement.</a:t>
            </a:r>
          </a:p>
          <a:p>
            <a:pPr eaLnBrk="1" hangingPunct="1">
              <a:spcBef>
                <a:spcPct val="0"/>
              </a:spcBef>
            </a:pPr>
            <a:endParaRPr lang="en-US" smtClean="0"/>
          </a:p>
          <a:p>
            <a:pPr eaLnBrk="1" hangingPunct="1">
              <a:spcBef>
                <a:spcPct val="0"/>
              </a:spcBef>
            </a:pPr>
            <a:r>
              <a:rPr lang="en-US" smtClean="0"/>
              <a:t>When we are born, we are equipped with a number of automatic responses to stimuli known as reflexes.  </a:t>
            </a:r>
          </a:p>
          <a:p>
            <a:pPr eaLnBrk="1" hangingPunct="1">
              <a:spcBef>
                <a:spcPct val="0"/>
              </a:spcBef>
            </a:pPr>
            <a:endParaRPr lang="en-US" smtClean="0"/>
          </a:p>
          <a:p>
            <a:pPr eaLnBrk="1" hangingPunct="1">
              <a:spcBef>
                <a:spcPct val="0"/>
              </a:spcBef>
            </a:pPr>
            <a:r>
              <a:rPr lang="en-US" smtClean="0"/>
              <a:t>These include a sucking reflex, the rooting reflex which involves an infant turning the head toward anything that touches the cheek, and a palmar grasp, strongly clasping the hand around anything touching the palm.  </a:t>
            </a:r>
          </a:p>
        </p:txBody>
      </p:sp>
      <p:sp>
        <p:nvSpPr>
          <p:cNvPr id="532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A61AC9B-D05C-48F0-BF51-3FB7942F2B94}"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CA33968-B22C-4814-8275-7935F690FD60}" type="slidenum">
              <a:rPr lang="en-US" smtClean="0"/>
              <a:pPr fontAlgn="base">
                <a:spcBef>
                  <a:spcPct val="0"/>
                </a:spcBef>
                <a:spcAft>
                  <a:spcPct val="0"/>
                </a:spcAft>
                <a:defRPr/>
              </a:pPr>
              <a:t>40</a:t>
            </a:fld>
            <a:endParaRPr lang="en-US" smtClean="0"/>
          </a:p>
        </p:txBody>
      </p:sp>
      <p:sp>
        <p:nvSpPr>
          <p:cNvPr id="90115"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000" smtClean="0"/>
              <a:t>The dimensions of temperament have been used to derive temperament types.</a:t>
            </a:r>
          </a:p>
          <a:p>
            <a:pPr eaLnBrk="1" hangingPunct="1">
              <a:spcBef>
                <a:spcPct val="0"/>
              </a:spcBef>
            </a:pPr>
            <a:endParaRPr lang="en-US" sz="1000" smtClean="0"/>
          </a:p>
          <a:p>
            <a:pPr eaLnBrk="1" hangingPunct="1">
              <a:spcBef>
                <a:spcPct val="0"/>
              </a:spcBef>
            </a:pPr>
            <a:r>
              <a:rPr lang="en-US" sz="1000" smtClean="0"/>
              <a:t>The easy or flexible child is adaptable and shows a consistent, pleasant mood.  </a:t>
            </a:r>
          </a:p>
          <a:p>
            <a:pPr eaLnBrk="1" hangingPunct="1">
              <a:spcBef>
                <a:spcPct val="0"/>
              </a:spcBef>
            </a:pPr>
            <a:endParaRPr lang="en-US" sz="1000" smtClean="0"/>
          </a:p>
          <a:p>
            <a:pPr eaLnBrk="1" hangingPunct="1">
              <a:spcBef>
                <a:spcPct val="0"/>
              </a:spcBef>
            </a:pPr>
            <a:r>
              <a:rPr lang="en-US" sz="1000" smtClean="0"/>
              <a:t>The difficult, active, or feisty child reacts intensely to changes in routine or has wide variation in mood.</a:t>
            </a:r>
          </a:p>
          <a:p>
            <a:pPr eaLnBrk="1" hangingPunct="1">
              <a:spcBef>
                <a:spcPct val="0"/>
              </a:spcBef>
            </a:pPr>
            <a:endParaRPr lang="en-US" sz="1000" smtClean="0"/>
          </a:p>
          <a:p>
            <a:pPr eaLnBrk="1" hangingPunct="1">
              <a:spcBef>
                <a:spcPct val="0"/>
              </a:spcBef>
            </a:pPr>
            <a:r>
              <a:rPr lang="en-US" sz="1000" smtClean="0"/>
              <a:t>The slow to warm up or cautious child withdraws from others and may dislike disruptions in routine.  </a:t>
            </a:r>
          </a:p>
          <a:p>
            <a:pPr eaLnBrk="1" hangingPunct="1">
              <a:spcBef>
                <a:spcPct val="0"/>
              </a:spcBef>
            </a:pPr>
            <a:endParaRPr lang="en-US" sz="1000" smtClean="0"/>
          </a:p>
          <a:p>
            <a:pPr eaLnBrk="1" hangingPunct="1">
              <a:spcBef>
                <a:spcPct val="0"/>
              </a:spcBef>
            </a:pPr>
            <a:r>
              <a:rPr lang="en-US" sz="1000" smtClean="0"/>
              <a:t>Many children are difficult to categorize.  </a:t>
            </a:r>
          </a:p>
          <a:p>
            <a:pPr eaLnBrk="1" hangingPunct="1">
              <a:spcBef>
                <a:spcPct val="0"/>
              </a:spcBef>
            </a:pPr>
            <a:endParaRPr lang="en-US" sz="1000" smtClean="0"/>
          </a:p>
          <a:p>
            <a:pPr eaLnBrk="1" hangingPunct="1">
              <a:spcBef>
                <a:spcPct val="0"/>
              </a:spcBef>
            </a:pPr>
            <a:r>
              <a:rPr lang="en-US" sz="1000" smtClean="0"/>
              <a:t>But knowing a child’s temperament may be useful in dealing effectively with that child.  Parenting styles that match temperament work well and are known as a goodness of fit.</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Erikson’s first psychosocial stage of development is trust versus mistrust.</a:t>
            </a:r>
          </a:p>
          <a:p>
            <a:pPr eaLnBrk="1" hangingPunct="1">
              <a:spcBef>
                <a:spcPct val="0"/>
              </a:spcBef>
            </a:pPr>
            <a:endParaRPr lang="en-US" smtClean="0"/>
          </a:p>
          <a:p>
            <a:pPr eaLnBrk="1" hangingPunct="1">
              <a:spcBef>
                <a:spcPct val="0"/>
              </a:spcBef>
            </a:pPr>
            <a:r>
              <a:rPr lang="en-US" smtClean="0"/>
              <a:t>The dependent infant has to rely upon others for survival and stimulation.  If the baby is given consistent, loving care, a sense of trust develops.  If not, the child may feel insecure and worry that needs will go unmet.  </a:t>
            </a:r>
          </a:p>
          <a:p>
            <a:pPr eaLnBrk="1" hangingPunct="1">
              <a:spcBef>
                <a:spcPct val="0"/>
              </a:spcBef>
            </a:pPr>
            <a:endParaRPr lang="en-US" smtClean="0"/>
          </a:p>
          <a:p>
            <a:pPr eaLnBrk="1" hangingPunct="1">
              <a:spcBef>
                <a:spcPct val="0"/>
              </a:spcBef>
            </a:pPr>
            <a:r>
              <a:rPr lang="en-US" smtClean="0"/>
              <a:t>What kinds of situations might undermine the establishment of a sense of trust?  Parents who are unaffectionate or resentful about the baby or who are preoccupied with discord in the relationship, who are unavailable, or tense may convey this in their interaction with the child.  </a:t>
            </a:r>
          </a:p>
          <a:p>
            <a:pPr eaLnBrk="1" hangingPunct="1">
              <a:spcBef>
                <a:spcPct val="0"/>
              </a:spcBef>
            </a:pPr>
            <a:endParaRPr lang="en-US" smtClean="0"/>
          </a:p>
          <a:p>
            <a:pPr eaLnBrk="1" hangingPunct="1">
              <a:spcBef>
                <a:spcPct val="0"/>
              </a:spcBef>
            </a:pPr>
            <a:r>
              <a:rPr lang="en-US" smtClean="0"/>
              <a:t>An early stressful environment can have an impact on neurological development making the child more sensitive to stress in the future.</a:t>
            </a:r>
          </a:p>
        </p:txBody>
      </p:sp>
      <p:sp>
        <p:nvSpPr>
          <p:cNvPr id="921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15E600-4A5A-4790-92FE-485601878868}" type="slidenum">
              <a:rPr lang="en-US" smtClean="0"/>
              <a:pPr fontAlgn="base">
                <a:spcBef>
                  <a:spcPct val="0"/>
                </a:spcBef>
                <a:spcAft>
                  <a:spcPct val="0"/>
                </a:spcAft>
                <a:defRPr/>
              </a:pPr>
              <a:t>41</a:t>
            </a:fld>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Establishing trust requires adequate care, sufficient oral stimulation through sucking, physical contact, and an overall message of care.</a:t>
            </a:r>
          </a:p>
        </p:txBody>
      </p:sp>
      <p:sp>
        <p:nvSpPr>
          <p:cNvPr id="931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A8FAE51-8AF2-431B-8E61-0457DBED47D8}" type="slidenum">
              <a:rPr lang="en-US" smtClean="0"/>
              <a:pPr fontAlgn="base">
                <a:spcBef>
                  <a:spcPct val="0"/>
                </a:spcBef>
                <a:spcAft>
                  <a:spcPct val="0"/>
                </a:spcAft>
                <a:defRPr/>
              </a:pPr>
              <a:t>42</a:t>
            </a:fld>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In the second year of life, children are becoming able to walk and talk and explore.</a:t>
            </a:r>
          </a:p>
          <a:p>
            <a:pPr eaLnBrk="1" hangingPunct="1">
              <a:spcBef>
                <a:spcPct val="0"/>
              </a:spcBef>
            </a:pPr>
            <a:endParaRPr lang="en-US" smtClean="0"/>
          </a:p>
          <a:p>
            <a:pPr eaLnBrk="1" hangingPunct="1">
              <a:spcBef>
                <a:spcPct val="0"/>
              </a:spcBef>
            </a:pPr>
            <a:r>
              <a:rPr lang="en-US" smtClean="0"/>
              <a:t>Erikson suggests that their primary concern is that of independence, autonomy, or self-rule.  </a:t>
            </a:r>
          </a:p>
          <a:p>
            <a:pPr eaLnBrk="1" hangingPunct="1">
              <a:spcBef>
                <a:spcPct val="0"/>
              </a:spcBef>
            </a:pPr>
            <a:endParaRPr lang="en-US" smtClean="0"/>
          </a:p>
          <a:p>
            <a:pPr eaLnBrk="1" hangingPunct="1">
              <a:spcBef>
                <a:spcPct val="0"/>
              </a:spcBef>
            </a:pPr>
            <a:r>
              <a:rPr lang="en-US" smtClean="0"/>
              <a:t>They need to be allowed to be independent within safe limits.  </a:t>
            </a:r>
          </a:p>
          <a:p>
            <a:pPr eaLnBrk="1" hangingPunct="1">
              <a:spcBef>
                <a:spcPct val="0"/>
              </a:spcBef>
            </a:pPr>
            <a:endParaRPr lang="en-US" smtClean="0"/>
          </a:p>
          <a:p>
            <a:pPr eaLnBrk="1" hangingPunct="1">
              <a:spcBef>
                <a:spcPct val="0"/>
              </a:spcBef>
            </a:pPr>
            <a:r>
              <a:rPr lang="en-US" smtClean="0"/>
              <a:t>Performing a task and seeing the end result can give a child a sense of pride in their accomplishments.  This self-evaluation is more effective than having others say “I’m so proud of you.”  </a:t>
            </a:r>
          </a:p>
          <a:p>
            <a:pPr eaLnBrk="1" hangingPunct="1">
              <a:spcBef>
                <a:spcPct val="0"/>
              </a:spcBef>
            </a:pPr>
            <a:endParaRPr lang="en-US" smtClean="0"/>
          </a:p>
          <a:p>
            <a:pPr eaLnBrk="1" hangingPunct="1">
              <a:spcBef>
                <a:spcPct val="0"/>
              </a:spcBef>
            </a:pPr>
            <a:r>
              <a:rPr lang="en-US" smtClean="0"/>
              <a:t>In our next lesson, we’ll focus on early childhood.</a:t>
            </a:r>
          </a:p>
        </p:txBody>
      </p:sp>
      <p:sp>
        <p:nvSpPr>
          <p:cNvPr id="942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F05D20-5290-485F-ACC5-F1EAF8A1FE0D}" type="slidenum">
              <a:rPr lang="en-US" smtClean="0"/>
              <a:pPr fontAlgn="base">
                <a:spcBef>
                  <a:spcPct val="0"/>
                </a:spcBef>
                <a:spcAft>
                  <a:spcPct val="0"/>
                </a:spcAft>
                <a:defRPr/>
              </a:pPr>
              <a:t>43</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After a few days or weeks, reflexive actions begin to be replaced with voluntary movements or motor skills.  These skills are not mastered in infancy, however.  Motor skill development continues throughout childhood.</a:t>
            </a:r>
          </a:p>
          <a:p>
            <a:pPr eaLnBrk="1" hangingPunct="1">
              <a:spcBef>
                <a:spcPct val="0"/>
              </a:spcBef>
            </a:pPr>
            <a:endParaRPr lang="en-US" smtClean="0"/>
          </a:p>
          <a:p>
            <a:pPr eaLnBrk="1" hangingPunct="1">
              <a:spcBef>
                <a:spcPct val="0"/>
              </a:spcBef>
            </a:pPr>
            <a:r>
              <a:rPr lang="en-US" smtClean="0"/>
              <a:t>Gross motor skills are large movements of the body that require large muscles such as those located in the back, legs, and arms.</a:t>
            </a:r>
          </a:p>
          <a:p>
            <a:pPr eaLnBrk="1" hangingPunct="1">
              <a:spcBef>
                <a:spcPct val="0"/>
              </a:spcBef>
            </a:pPr>
            <a:endParaRPr lang="en-US" smtClean="0"/>
          </a:p>
          <a:p>
            <a:pPr eaLnBrk="1" hangingPunct="1">
              <a:spcBef>
                <a:spcPct val="0"/>
              </a:spcBef>
            </a:pPr>
            <a:endParaRPr lang="en-US" smtClean="0"/>
          </a:p>
        </p:txBody>
      </p:sp>
      <p:sp>
        <p:nvSpPr>
          <p:cNvPr id="542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3D8C071-E357-41A4-A5C5-1FCD6F114526}"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Fine motor skills are smaller, more precise movements of the hand and fingers.  These take longer to acquire as they involve being able to coordinate the hand and eye and being able to manipulate the hands to grab and move small objects.  </a:t>
            </a:r>
          </a:p>
        </p:txBody>
      </p:sp>
      <p:sp>
        <p:nvSpPr>
          <p:cNvPr id="553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654A27-11B1-41A0-8DFD-9FFC5A1D7476}"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newborn’s senses are not equally developed at birth.  </a:t>
            </a:r>
          </a:p>
          <a:p>
            <a:pPr eaLnBrk="1" hangingPunct="1">
              <a:spcBef>
                <a:spcPct val="0"/>
              </a:spcBef>
            </a:pPr>
            <a:endParaRPr lang="en-US" smtClean="0"/>
          </a:p>
          <a:p>
            <a:pPr eaLnBrk="1" hangingPunct="1">
              <a:spcBef>
                <a:spcPct val="0"/>
              </a:spcBef>
            </a:pPr>
            <a:r>
              <a:rPr lang="en-US" smtClean="0"/>
              <a:t>Vision is the least developed sense at birth.  Newborn vision would be considered ‘legally blind’ if found in an adult.  Newborns can only focus on objects between 8 and 16 inches away.</a:t>
            </a:r>
          </a:p>
          <a:p>
            <a:pPr eaLnBrk="1" hangingPunct="1">
              <a:spcBef>
                <a:spcPct val="0"/>
              </a:spcBef>
            </a:pPr>
            <a:endParaRPr lang="en-US" smtClean="0"/>
          </a:p>
          <a:p>
            <a:pPr eaLnBrk="1" hangingPunct="1">
              <a:spcBef>
                <a:spcPct val="0"/>
              </a:spcBef>
            </a:pPr>
            <a:r>
              <a:rPr lang="en-US" smtClean="0"/>
              <a:t>And they have trouble scanning objects and tracking moving objects visually.  Practice and the development of neural connections and myelin will help.</a:t>
            </a:r>
          </a:p>
          <a:p>
            <a:pPr eaLnBrk="1" hangingPunct="1">
              <a:spcBef>
                <a:spcPct val="0"/>
              </a:spcBef>
            </a:pPr>
            <a:endParaRPr lang="en-US" smtClean="0"/>
          </a:p>
          <a:p>
            <a:pPr eaLnBrk="1" hangingPunct="1">
              <a:spcBef>
                <a:spcPct val="0"/>
              </a:spcBef>
            </a:pPr>
            <a:r>
              <a:rPr lang="en-US" smtClean="0"/>
              <a:t>The ability to focus both eyes on an object, or use binocular vision, begins at around 14 weeks.</a:t>
            </a:r>
          </a:p>
          <a:p>
            <a:pPr eaLnBrk="1" hangingPunct="1">
              <a:spcBef>
                <a:spcPct val="0"/>
              </a:spcBef>
            </a:pPr>
            <a:endParaRPr lang="en-US" smtClean="0"/>
          </a:p>
          <a:p>
            <a:pPr eaLnBrk="1" hangingPunct="1">
              <a:spcBef>
                <a:spcPct val="0"/>
              </a:spcBef>
            </a:pPr>
            <a:r>
              <a:rPr lang="en-US" smtClean="0"/>
              <a:t>Newborns see contrast but do not distinguish between similar hues until they grow a few months older.</a:t>
            </a:r>
          </a:p>
          <a:p>
            <a:pPr eaLnBrk="1" hangingPunct="1">
              <a:spcBef>
                <a:spcPct val="0"/>
              </a:spcBef>
            </a:pPr>
            <a:endParaRPr lang="en-US" smtClean="0"/>
          </a:p>
          <a:p>
            <a:pPr eaLnBrk="1" hangingPunct="1">
              <a:spcBef>
                <a:spcPct val="0"/>
              </a:spcBef>
            </a:pPr>
            <a:r>
              <a:rPr lang="en-US" smtClean="0"/>
              <a:t>Hearing, however, is well developed at birth.  </a:t>
            </a:r>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1ABB338-B013-4978-8CC8-F53FFC13C68F}"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861BF1D-FA46-4FB4-90E0-A288A46EFE91}" type="slidenum">
              <a:rPr lang="en-US" smtClean="0"/>
              <a:pPr fontAlgn="base">
                <a:spcBef>
                  <a:spcPct val="0"/>
                </a:spcBef>
                <a:spcAft>
                  <a:spcPct val="0"/>
                </a:spcAft>
                <a:defRPr/>
              </a:pPr>
              <a:t>8</a:t>
            </a:fld>
            <a:endParaRPr lang="en-US" smtClean="0"/>
          </a:p>
        </p:txBody>
      </p:sp>
      <p:sp>
        <p:nvSpPr>
          <p:cNvPr id="57347"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Breast milk is considered the ideal diet for newborns.  The calories and nutrition provided are perfectly suited for infants.  </a:t>
            </a:r>
          </a:p>
          <a:p>
            <a:pPr eaLnBrk="1" hangingPunct="1">
              <a:spcBef>
                <a:spcPct val="0"/>
              </a:spcBef>
            </a:pPr>
            <a:endParaRPr lang="en-US" smtClean="0"/>
          </a:p>
          <a:p>
            <a:pPr eaLnBrk="1" hangingPunct="1">
              <a:spcBef>
                <a:spcPct val="0"/>
              </a:spcBef>
            </a:pPr>
            <a:r>
              <a:rPr lang="en-US" smtClean="0"/>
              <a:t>There are numerous other advantages of breastfeeding.  These include providing immunity and decreasing the risk of infection in the newborn child.  And breastfeeding is free.</a:t>
            </a:r>
          </a:p>
          <a:p>
            <a:pPr eaLnBrk="1" hangingPunct="1">
              <a:spcBef>
                <a:spcPct val="0"/>
              </a:spcBef>
            </a:pPr>
            <a:endParaRPr lang="en-US" smtClean="0"/>
          </a:p>
          <a:p>
            <a:pPr eaLnBrk="1" hangingPunct="1">
              <a:spcBef>
                <a:spcPct val="0"/>
              </a:spcBef>
            </a:pPr>
            <a:r>
              <a:rPr lang="en-US" smtClean="0"/>
              <a:t>Most mothers are able to breastfeed, but should be avoided by mothers with HIV or untreated tuberculosis, mothers who are using illicit drugs, and those who are undergoing radiation or chemotherapy treatments.  </a:t>
            </a:r>
          </a:p>
          <a:p>
            <a:pPr eaLnBrk="1" hangingPunct="1">
              <a:spcBef>
                <a:spcPct val="0"/>
              </a:spcBef>
            </a:pPr>
            <a:endParaRPr lang="en-US" smtClean="0"/>
          </a:p>
          <a:p>
            <a:pPr eaLnBrk="1" hangingPunct="1">
              <a:spcBef>
                <a:spcPct val="0"/>
              </a:spcBef>
            </a:pPr>
            <a:r>
              <a:rPr lang="en-US" smtClean="0"/>
              <a:t>Wetnursing, or the use of wetnurses (lactating women other than the mother) to feed infants has been a practice found throughout history.  Does it exist today?  Sometimes breast milk is recommended even if unavailable from the mother.  Consider the conditions described above.  In these cases, human breast milk is still recommended and is available for use in neonatal care units and other locations where breast milk is needed.  Mothers can donate their breast milk for such use.  Find out more at prolacta.com.</a:t>
            </a:r>
          </a:p>
          <a:p>
            <a:pPr eaLnBrk="1" hangingPunct="1">
              <a:spcBef>
                <a:spcPct val="0"/>
              </a:spcBef>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There are two major concerns of malnutrition found in developing countries.</a:t>
            </a:r>
          </a:p>
          <a:p>
            <a:pPr eaLnBrk="1" hangingPunct="1">
              <a:spcBef>
                <a:spcPct val="0"/>
              </a:spcBef>
            </a:pPr>
            <a:endParaRPr lang="en-US" smtClean="0"/>
          </a:p>
          <a:p>
            <a:pPr eaLnBrk="1" hangingPunct="1">
              <a:spcBef>
                <a:spcPct val="0"/>
              </a:spcBef>
            </a:pPr>
            <a:r>
              <a:rPr lang="en-US" smtClean="0"/>
              <a:t>One is infantile marasmus which is overall starvation causes by a lack of caloric intake.</a:t>
            </a:r>
          </a:p>
          <a:p>
            <a:pPr eaLnBrk="1" hangingPunct="1">
              <a:spcBef>
                <a:spcPct val="0"/>
              </a:spcBef>
            </a:pPr>
            <a:endParaRPr lang="en-US" smtClean="0"/>
          </a:p>
          <a:p>
            <a:pPr eaLnBrk="1" hangingPunct="1">
              <a:spcBef>
                <a:spcPct val="0"/>
              </a:spcBef>
            </a:pPr>
            <a:r>
              <a:rPr lang="en-US" smtClean="0"/>
              <a:t>Toddlers may suffer from a protein deficiency called kwashiorkor, pictured on the right.</a:t>
            </a:r>
          </a:p>
          <a:p>
            <a:pPr eaLnBrk="1" hangingPunct="1">
              <a:spcBef>
                <a:spcPct val="0"/>
              </a:spcBef>
            </a:pPr>
            <a:endParaRPr lang="en-US" smtClean="0"/>
          </a:p>
          <a:p>
            <a:pPr eaLnBrk="1" hangingPunct="1">
              <a:spcBef>
                <a:spcPct val="0"/>
              </a:spcBef>
            </a:pPr>
            <a:r>
              <a:rPr lang="en-US" smtClean="0"/>
              <a:t>In the United States, giving children too much milk as toddlers can spoil the appetite for other foods and lead to iron deficiencies seen in early childhood.  This is referred to as milk-anemia.</a:t>
            </a:r>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E94D7F-B27E-4EFE-812D-89E1536B3835}" type="slidenum">
              <a:rPr lang="en-US" smtClean="0"/>
              <a:pPr fontAlgn="base">
                <a:spcBef>
                  <a:spcPct val="0"/>
                </a:spcBef>
                <a:spcAft>
                  <a:spcPct val="0"/>
                </a:spcAft>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grpSp>
      <p:sp>
        <p:nvSpPr>
          <p:cNvPr id="46092" name="Rectangle 12"/>
          <p:cNvSpPr>
            <a:spLocks noGrp="1" noChangeArrowheads="1"/>
          </p:cNvSpPr>
          <p:nvPr>
            <p:ph type="ctrTitle"/>
          </p:nvPr>
        </p:nvSpPr>
        <p:spPr>
          <a:xfrm>
            <a:off x="990600" y="1676400"/>
            <a:ext cx="7772400" cy="1462088"/>
          </a:xfrm>
        </p:spPr>
        <p:txBody>
          <a:bodyPr/>
          <a:lstStyle>
            <a:lvl1pPr>
              <a:defRPr/>
            </a:lvl1pPr>
          </a:lstStyle>
          <a:p>
            <a:r>
              <a:rPr lang="en-US" smtClean="0"/>
              <a:t>Click to edit Master title style</a:t>
            </a:r>
            <a:endParaRPr lang="en-US"/>
          </a:p>
        </p:txBody>
      </p:sp>
      <p:sp>
        <p:nvSpPr>
          <p:cNvPr id="4609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smtClean="0"/>
              <a:t>Click to edit Master subtitle style</a:t>
            </a:r>
            <a:endParaRPr lang="en-US"/>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fld id="{2416EDB1-6017-496F-AA4F-0B6FFDB6DC49}" type="datetimeFigureOut">
              <a:rPr lang="en-US"/>
              <a:pPr>
                <a:defRPr/>
              </a:pPr>
              <a:t>11/3/2012</a:t>
            </a:fld>
            <a:endParaRPr lang="en-US"/>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2F7FD3E2-786C-4F6C-84DD-511C1E4BAEC7}" type="slidenum">
              <a:rPr lang="en-US"/>
              <a:pPr>
                <a:defRPr/>
              </a:pPr>
              <a:t>‹#›</a:t>
            </a:fld>
            <a:endParaRPr lang="en-US"/>
          </a:p>
        </p:txBody>
      </p:sp>
    </p:spTree>
    <p:extLst>
      <p:ext uri="{BB962C8B-B14F-4D97-AF65-F5344CB8AC3E}">
        <p14:creationId xmlns:p14="http://schemas.microsoft.com/office/powerpoint/2010/main" val="2864035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fld id="{66DF7E2A-B019-4E05-B241-DDE6F3039E77}" type="datetimeFigureOut">
              <a:rPr lang="en-US"/>
              <a:pPr>
                <a:defRPr/>
              </a:pPr>
              <a:t>11/3/2012</a:t>
            </a:fld>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5EBDB2BF-B02E-4D12-AA9F-08E94F08C51F}" type="slidenum">
              <a:rPr lang="en-US"/>
              <a:pPr>
                <a:defRPr/>
              </a:pPr>
              <a:t>‹#›</a:t>
            </a:fld>
            <a:endParaRPr lang="en-US"/>
          </a:p>
        </p:txBody>
      </p:sp>
    </p:spTree>
    <p:extLst>
      <p:ext uri="{BB962C8B-B14F-4D97-AF65-F5344CB8AC3E}">
        <p14:creationId xmlns:p14="http://schemas.microsoft.com/office/powerpoint/2010/main" val="2328595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fld id="{9A508EB7-87F1-4F79-8220-039515F5C703}" type="datetimeFigureOut">
              <a:rPr lang="en-US"/>
              <a:pPr>
                <a:defRPr/>
              </a:pPr>
              <a:t>11/3/2012</a:t>
            </a:fld>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30CBF1DC-5AC5-44A6-9574-311D616A2493}" type="slidenum">
              <a:rPr lang="en-US"/>
              <a:pPr>
                <a:defRPr/>
              </a:pPr>
              <a:t>‹#›</a:t>
            </a:fld>
            <a:endParaRPr lang="en-US"/>
          </a:p>
        </p:txBody>
      </p:sp>
    </p:spTree>
    <p:extLst>
      <p:ext uri="{BB962C8B-B14F-4D97-AF65-F5344CB8AC3E}">
        <p14:creationId xmlns:p14="http://schemas.microsoft.com/office/powerpoint/2010/main" val="6780299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182688" y="20177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145088" y="20177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1182688" y="4151313"/>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1"/>
          <p:cNvSpPr>
            <a:spLocks noGrp="1" noChangeArrowheads="1"/>
          </p:cNvSpPr>
          <p:nvPr>
            <p:ph type="dt" sz="half" idx="10"/>
          </p:nvPr>
        </p:nvSpPr>
        <p:spPr>
          <a:ln/>
        </p:spPr>
        <p:txBody>
          <a:bodyPr/>
          <a:lstStyle>
            <a:lvl1pPr>
              <a:defRPr/>
            </a:lvl1pPr>
          </a:lstStyle>
          <a:p>
            <a:pPr>
              <a:defRPr/>
            </a:pPr>
            <a:fld id="{DFC2CCE4-9E56-4BAF-841B-7F4F1B5AB13A}" type="datetimeFigureOut">
              <a:rPr lang="en-US"/>
              <a:pPr>
                <a:defRPr/>
              </a:pPr>
              <a:t>11/3/2012</a:t>
            </a:fld>
            <a:endParaRPr lang="en-US"/>
          </a:p>
        </p:txBody>
      </p:sp>
      <p:sp>
        <p:nvSpPr>
          <p:cNvPr id="7" name="Rectangle 12"/>
          <p:cNvSpPr>
            <a:spLocks noGrp="1" noChangeArrowheads="1"/>
          </p:cNvSpPr>
          <p:nvPr>
            <p:ph type="ftr" sz="quarter" idx="11"/>
          </p:nvPr>
        </p:nvSpPr>
        <p:spPr>
          <a:ln/>
        </p:spPr>
        <p:txBody>
          <a:bodyPr/>
          <a:lstStyle>
            <a:lvl1pPr>
              <a:defRPr/>
            </a:lvl1pPr>
          </a:lstStyle>
          <a:p>
            <a:pPr>
              <a:defRPr/>
            </a:pPr>
            <a:endParaRPr lang="en-US"/>
          </a:p>
        </p:txBody>
      </p:sp>
      <p:sp>
        <p:nvSpPr>
          <p:cNvPr id="8" name="Rectangle 13"/>
          <p:cNvSpPr>
            <a:spLocks noGrp="1" noChangeArrowheads="1"/>
          </p:cNvSpPr>
          <p:nvPr>
            <p:ph type="sldNum" sz="quarter" idx="12"/>
          </p:nvPr>
        </p:nvSpPr>
        <p:spPr>
          <a:ln/>
        </p:spPr>
        <p:txBody>
          <a:bodyPr/>
          <a:lstStyle>
            <a:lvl1pPr>
              <a:defRPr/>
            </a:lvl1pPr>
          </a:lstStyle>
          <a:p>
            <a:pPr>
              <a:defRPr/>
            </a:pPr>
            <a:fld id="{73633667-E93A-4318-B699-DDB9EC795905}" type="slidenum">
              <a:rPr lang="en-US"/>
              <a:pPr>
                <a:defRPr/>
              </a:pPr>
              <a:t>‹#›</a:t>
            </a:fld>
            <a:endParaRPr lang="en-US"/>
          </a:p>
        </p:txBody>
      </p:sp>
    </p:spTree>
    <p:extLst>
      <p:ext uri="{BB962C8B-B14F-4D97-AF65-F5344CB8AC3E}">
        <p14:creationId xmlns:p14="http://schemas.microsoft.com/office/powerpoint/2010/main" val="32511579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p:txBody>
          <a:bodyPr/>
          <a:lstStyle>
            <a:lvl1pPr>
              <a:defRPr/>
            </a:lvl1pPr>
          </a:lstStyle>
          <a:p>
            <a:pPr>
              <a:defRPr/>
            </a:pPr>
            <a:endParaRPr lang="en-US"/>
          </a:p>
        </p:txBody>
      </p:sp>
      <p:sp>
        <p:nvSpPr>
          <p:cNvPr id="6" name="Rectangle 12"/>
          <p:cNvSpPr>
            <a:spLocks noGrp="1" noChangeArrowheads="1"/>
          </p:cNvSpPr>
          <p:nvPr>
            <p:ph type="ftr" sz="quarter" idx="11"/>
          </p:nvPr>
        </p:nvSpPr>
        <p:spPr/>
        <p:txBody>
          <a:bodyPr/>
          <a:lstStyle>
            <a:lvl1pPr>
              <a:defRPr/>
            </a:lvl1pPr>
          </a:lstStyle>
          <a:p>
            <a:pPr>
              <a:defRPr/>
            </a:pPr>
            <a:endParaRPr lang="en-US"/>
          </a:p>
        </p:txBody>
      </p:sp>
      <p:sp>
        <p:nvSpPr>
          <p:cNvPr id="7" name="Rectangle 13"/>
          <p:cNvSpPr>
            <a:spLocks noGrp="1" noChangeArrowheads="1"/>
          </p:cNvSpPr>
          <p:nvPr>
            <p:ph type="sldNum" sz="quarter" idx="12"/>
          </p:nvPr>
        </p:nvSpPr>
        <p:spPr/>
        <p:txBody>
          <a:bodyPr/>
          <a:lstStyle>
            <a:lvl1pPr>
              <a:defRPr/>
            </a:lvl1pPr>
          </a:lstStyle>
          <a:p>
            <a:pPr>
              <a:defRPr/>
            </a:pPr>
            <a:fld id="{01EC9762-D2EB-4D6E-92A7-DC7585E2E9C3}" type="slidenum">
              <a:rPr lang="en-US"/>
              <a:pPr>
                <a:defRPr/>
              </a:pPr>
              <a:t>‹#›</a:t>
            </a:fld>
            <a:endParaRPr lang="en-US"/>
          </a:p>
        </p:txBody>
      </p:sp>
    </p:spTree>
    <p:extLst>
      <p:ext uri="{BB962C8B-B14F-4D97-AF65-F5344CB8AC3E}">
        <p14:creationId xmlns:p14="http://schemas.microsoft.com/office/powerpoint/2010/main" val="2890402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145088" y="2017713"/>
            <a:ext cx="3810000" cy="4114800"/>
          </a:xfrm>
        </p:spPr>
        <p:txBody>
          <a:bodyPr/>
          <a:lstStyle/>
          <a:p>
            <a:pPr lvl="0"/>
            <a:r>
              <a:rPr lang="en-US" noProof="0" smtClean="0"/>
              <a:t>Click icon to add clip art</a:t>
            </a:r>
          </a:p>
        </p:txBody>
      </p:sp>
      <p:sp>
        <p:nvSpPr>
          <p:cNvPr id="5" name="Rectangle 11"/>
          <p:cNvSpPr>
            <a:spLocks noGrp="1" noChangeArrowheads="1"/>
          </p:cNvSpPr>
          <p:nvPr>
            <p:ph type="dt" sz="half" idx="10"/>
          </p:nvPr>
        </p:nvSpPr>
        <p:spPr>
          <a:ln/>
        </p:spPr>
        <p:txBody>
          <a:bodyPr/>
          <a:lstStyle>
            <a:lvl1pPr>
              <a:defRPr/>
            </a:lvl1pPr>
          </a:lstStyle>
          <a:p>
            <a:pPr>
              <a:defRPr/>
            </a:pPr>
            <a:fld id="{A9E84012-49BF-4EFC-ABB7-B876DE27D914}" type="datetimeFigureOut">
              <a:rPr lang="en-US"/>
              <a:pPr>
                <a:defRPr/>
              </a:pPr>
              <a:t>11/3/2012</a:t>
            </a:fld>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DFC8F3FD-9AE0-4D52-BC22-469BE89D831E}" type="slidenum">
              <a:rPr lang="en-US"/>
              <a:pPr>
                <a:defRPr/>
              </a:pPr>
              <a:t>‹#›</a:t>
            </a:fld>
            <a:endParaRPr lang="en-US"/>
          </a:p>
        </p:txBody>
      </p:sp>
    </p:spTree>
    <p:extLst>
      <p:ext uri="{BB962C8B-B14F-4D97-AF65-F5344CB8AC3E}">
        <p14:creationId xmlns:p14="http://schemas.microsoft.com/office/powerpoint/2010/main" val="19441401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145088" y="20177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145088" y="41513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p:txBody>
          <a:bodyPr/>
          <a:lstStyle>
            <a:lvl1pPr>
              <a:defRPr/>
            </a:lvl1pPr>
          </a:lstStyle>
          <a:p>
            <a:pPr>
              <a:defRPr/>
            </a:pPr>
            <a:endParaRPr lang="en-US"/>
          </a:p>
        </p:txBody>
      </p:sp>
      <p:sp>
        <p:nvSpPr>
          <p:cNvPr id="7" name="Footer Placeholder 6"/>
          <p:cNvSpPr>
            <a:spLocks noGrp="1"/>
          </p:cNvSpPr>
          <p:nvPr>
            <p:ph type="ftr" sz="quarter" idx="11"/>
          </p:nvPr>
        </p:nvSpPr>
        <p:spPr/>
        <p:txBody>
          <a:bodyPr/>
          <a:lstStyle>
            <a:lvl1pPr>
              <a:defRPr/>
            </a:lvl1pPr>
          </a:lstStyle>
          <a:p>
            <a:pPr>
              <a:defRPr/>
            </a:pPr>
            <a:endParaRPr lang="en-US"/>
          </a:p>
        </p:txBody>
      </p:sp>
      <p:sp>
        <p:nvSpPr>
          <p:cNvPr id="8" name="Slide Number Placeholder 7"/>
          <p:cNvSpPr>
            <a:spLocks noGrp="1"/>
          </p:cNvSpPr>
          <p:nvPr>
            <p:ph type="sldNum" sz="quarter" idx="12"/>
          </p:nvPr>
        </p:nvSpPr>
        <p:spPr/>
        <p:txBody>
          <a:bodyPr/>
          <a:lstStyle>
            <a:lvl1pPr>
              <a:defRPr/>
            </a:lvl1pPr>
          </a:lstStyle>
          <a:p>
            <a:pPr>
              <a:defRPr/>
            </a:pPr>
            <a:fld id="{373E9945-B67D-4239-93D7-3842C3E20959}" type="slidenum">
              <a:rPr lang="en-US"/>
              <a:pPr>
                <a:defRPr/>
              </a:pPr>
              <a:t>‹#›</a:t>
            </a:fld>
            <a:endParaRPr lang="en-US"/>
          </a:p>
        </p:txBody>
      </p:sp>
    </p:spTree>
    <p:extLst>
      <p:ext uri="{BB962C8B-B14F-4D97-AF65-F5344CB8AC3E}">
        <p14:creationId xmlns:p14="http://schemas.microsoft.com/office/powerpoint/2010/main" val="579862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fld id="{0A1DDB9B-F175-4078-BD6F-EDEF1FAFA655}" type="datetimeFigureOut">
              <a:rPr lang="en-US"/>
              <a:pPr>
                <a:defRPr/>
              </a:pPr>
              <a:t>11/3/2012</a:t>
            </a:fld>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BB84D2A8-2731-4A6E-9018-88AF99B95FAB}" type="slidenum">
              <a:rPr lang="en-US"/>
              <a:pPr>
                <a:defRPr/>
              </a:pPr>
              <a:t>‹#›</a:t>
            </a:fld>
            <a:endParaRPr lang="en-US"/>
          </a:p>
        </p:txBody>
      </p:sp>
    </p:spTree>
    <p:extLst>
      <p:ext uri="{BB962C8B-B14F-4D97-AF65-F5344CB8AC3E}">
        <p14:creationId xmlns:p14="http://schemas.microsoft.com/office/powerpoint/2010/main" val="918338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fld id="{B23F65D4-CC82-4B3C-ADAA-4FAF63B807CE}" type="datetimeFigureOut">
              <a:rPr lang="en-US"/>
              <a:pPr>
                <a:defRPr/>
              </a:pPr>
              <a:t>11/3/2012</a:t>
            </a:fld>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FD08F1CE-DDFB-4708-90EB-31C9F1D32E9D}" type="slidenum">
              <a:rPr lang="en-US"/>
              <a:pPr>
                <a:defRPr/>
              </a:pPr>
              <a:t>‹#›</a:t>
            </a:fld>
            <a:endParaRPr lang="en-US"/>
          </a:p>
        </p:txBody>
      </p:sp>
    </p:spTree>
    <p:extLst>
      <p:ext uri="{BB962C8B-B14F-4D97-AF65-F5344CB8AC3E}">
        <p14:creationId xmlns:p14="http://schemas.microsoft.com/office/powerpoint/2010/main" val="4057003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fld id="{A47FC85B-9A65-4F03-92BD-ABAA582AE597}" type="datetimeFigureOut">
              <a:rPr lang="en-US"/>
              <a:pPr>
                <a:defRPr/>
              </a:pPr>
              <a:t>11/3/2012</a:t>
            </a:fld>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2A926EBE-E196-4863-A3DB-14374B566061}" type="slidenum">
              <a:rPr lang="en-US"/>
              <a:pPr>
                <a:defRPr/>
              </a:pPr>
              <a:t>‹#›</a:t>
            </a:fld>
            <a:endParaRPr lang="en-US"/>
          </a:p>
        </p:txBody>
      </p:sp>
    </p:spTree>
    <p:extLst>
      <p:ext uri="{BB962C8B-B14F-4D97-AF65-F5344CB8AC3E}">
        <p14:creationId xmlns:p14="http://schemas.microsoft.com/office/powerpoint/2010/main" val="719308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fld id="{88AA770B-AB91-4540-8576-3A1FDE062782}" type="datetimeFigureOut">
              <a:rPr lang="en-US"/>
              <a:pPr>
                <a:defRPr/>
              </a:pPr>
              <a:t>11/3/2012</a:t>
            </a:fld>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6629815B-8825-431F-A96D-D8278434CCA8}" type="slidenum">
              <a:rPr lang="en-US"/>
              <a:pPr>
                <a:defRPr/>
              </a:pPr>
              <a:t>‹#›</a:t>
            </a:fld>
            <a:endParaRPr lang="en-US"/>
          </a:p>
        </p:txBody>
      </p:sp>
    </p:spTree>
    <p:extLst>
      <p:ext uri="{BB962C8B-B14F-4D97-AF65-F5344CB8AC3E}">
        <p14:creationId xmlns:p14="http://schemas.microsoft.com/office/powerpoint/2010/main" val="1460186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fld id="{95706993-B899-419B-912B-CC99C739E163}" type="datetimeFigureOut">
              <a:rPr lang="en-US"/>
              <a:pPr>
                <a:defRPr/>
              </a:pPr>
              <a:t>11/3/2012</a:t>
            </a:fld>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BA46DCC8-A451-4083-AB4C-23A62198D8C5}" type="slidenum">
              <a:rPr lang="en-US"/>
              <a:pPr>
                <a:defRPr/>
              </a:pPr>
              <a:t>‹#›</a:t>
            </a:fld>
            <a:endParaRPr lang="en-US"/>
          </a:p>
        </p:txBody>
      </p:sp>
    </p:spTree>
    <p:extLst>
      <p:ext uri="{BB962C8B-B14F-4D97-AF65-F5344CB8AC3E}">
        <p14:creationId xmlns:p14="http://schemas.microsoft.com/office/powerpoint/2010/main" val="2944987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fld id="{0BB45FB7-371F-42BC-AA89-EDEA1E666FCF}" type="datetimeFigureOut">
              <a:rPr lang="en-US"/>
              <a:pPr>
                <a:defRPr/>
              </a:pPr>
              <a:t>11/3/2012</a:t>
            </a:fld>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5097F880-A6C9-42E3-A336-025A6D80C302}" type="slidenum">
              <a:rPr lang="en-US"/>
              <a:pPr>
                <a:defRPr/>
              </a:pPr>
              <a:t>‹#›</a:t>
            </a:fld>
            <a:endParaRPr lang="en-US"/>
          </a:p>
        </p:txBody>
      </p:sp>
    </p:spTree>
    <p:extLst>
      <p:ext uri="{BB962C8B-B14F-4D97-AF65-F5344CB8AC3E}">
        <p14:creationId xmlns:p14="http://schemas.microsoft.com/office/powerpoint/2010/main" val="2337705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fld id="{3396AF13-0137-4E13-9B8D-5505E17EC232}" type="datetimeFigureOut">
              <a:rPr lang="en-US"/>
              <a:pPr>
                <a:defRPr/>
              </a:pPr>
              <a:t>11/3/2012</a:t>
            </a:fld>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28C7E8C0-78FE-47BB-84FC-F9D1DDC7F7D0}" type="slidenum">
              <a:rPr lang="en-US"/>
              <a:pPr>
                <a:defRPr/>
              </a:pPr>
              <a:t>‹#›</a:t>
            </a:fld>
            <a:endParaRPr lang="en-US"/>
          </a:p>
        </p:txBody>
      </p:sp>
    </p:spTree>
    <p:extLst>
      <p:ext uri="{BB962C8B-B14F-4D97-AF65-F5344CB8AC3E}">
        <p14:creationId xmlns:p14="http://schemas.microsoft.com/office/powerpoint/2010/main" val="3475554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fld id="{98395539-13B7-4B50-BEE9-278A0A91B837}" type="datetimeFigureOut">
              <a:rPr lang="en-US"/>
              <a:pPr>
                <a:defRPr/>
              </a:pPr>
              <a:t>11/3/2012</a:t>
            </a:fld>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748041D0-EA38-45DB-A401-2149C5F2A1B4}" type="slidenum">
              <a:rPr lang="en-US"/>
              <a:pPr>
                <a:defRPr/>
              </a:pPr>
              <a:t>‹#›</a:t>
            </a:fld>
            <a:endParaRPr lang="en-US"/>
          </a:p>
        </p:txBody>
      </p:sp>
    </p:spTree>
    <p:extLst>
      <p:ext uri="{BB962C8B-B14F-4D97-AF65-F5344CB8AC3E}">
        <p14:creationId xmlns:p14="http://schemas.microsoft.com/office/powerpoint/2010/main" val="19230326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defRPr/>
            </a:pPr>
            <a:endParaRPr kumimoji="1" lang="en-US" sz="2400"/>
          </a:p>
        </p:txBody>
      </p:sp>
      <p:sp>
        <p:nvSpPr>
          <p:cNvPr id="4505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kumimoji="1" lang="en-US" sz="2400"/>
          </a:p>
        </p:txBody>
      </p:sp>
      <p:sp>
        <p:nvSpPr>
          <p:cNvPr id="4506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defRPr/>
            </a:pPr>
            <a:endParaRPr kumimoji="1" lang="en-US" sz="2400"/>
          </a:p>
        </p:txBody>
      </p:sp>
      <p:sp>
        <p:nvSpPr>
          <p:cNvPr id="4506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kumimoji="1" lang="en-US" sz="2400"/>
          </a:p>
        </p:txBody>
      </p:sp>
      <p:sp>
        <p:nvSpPr>
          <p:cNvPr id="4506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defRPr/>
            </a:pPr>
            <a:endParaRPr kumimoji="1" lang="en-US" sz="2400"/>
          </a:p>
        </p:txBody>
      </p:sp>
      <p:sp>
        <p:nvSpPr>
          <p:cNvPr id="4506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defRPr/>
            </a:pPr>
            <a:endParaRPr kumimoji="1" lang="en-US" sz="2400"/>
          </a:p>
        </p:txBody>
      </p:sp>
      <p:sp>
        <p:nvSpPr>
          <p:cNvPr id="4506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defRPr/>
            </a:pPr>
            <a:endParaRPr kumimoji="1" lang="en-US" sz="2400"/>
          </a:p>
        </p:txBody>
      </p:sp>
      <p:sp>
        <p:nvSpPr>
          <p:cNvPr id="2057" name="Rectangle 9"/>
          <p:cNvSpPr>
            <a:spLocks noGrp="1" noChangeArrowheads="1"/>
          </p:cNvSpPr>
          <p:nvPr>
            <p:ph type="title"/>
          </p:nvPr>
        </p:nvSpPr>
        <p:spPr bwMode="auto">
          <a:xfrm>
            <a:off x="1150938" y="214313"/>
            <a:ext cx="7793037"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58"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5067"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vl1pPr>
          </a:lstStyle>
          <a:p>
            <a:pPr>
              <a:defRPr/>
            </a:pPr>
            <a:fld id="{EF01CEC9-7261-4C23-8C77-7D5F8FAFF3A9}" type="datetimeFigureOut">
              <a:rPr lang="en-US"/>
              <a:pPr>
                <a:defRPr/>
              </a:pPr>
              <a:t>11/3/2012</a:t>
            </a:fld>
            <a:endParaRPr lang="en-US"/>
          </a:p>
        </p:txBody>
      </p:sp>
      <p:sp>
        <p:nvSpPr>
          <p:cNvPr id="45068"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vl1pPr>
          </a:lstStyle>
          <a:p>
            <a:pPr>
              <a:defRPr/>
            </a:pPr>
            <a:endParaRPr lang="en-US"/>
          </a:p>
        </p:txBody>
      </p:sp>
      <p:sp>
        <p:nvSpPr>
          <p:cNvPr id="45069"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vl1pPr>
          </a:lstStyle>
          <a:p>
            <a:pPr>
              <a:defRPr/>
            </a:pPr>
            <a:fld id="{377980D0-7A8B-4E61-B5FC-D2E3FED2411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7" r:id="rId13"/>
    <p:sldLayoutId id="2147483725" r:id="rId14"/>
    <p:sldLayoutId id="2147483728" r:id="rId15"/>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eaLnBrk="1" fontAlgn="base" hangingPunct="1">
        <a:spcBef>
          <a:spcPct val="0"/>
        </a:spcBef>
        <a:spcAft>
          <a:spcPct val="0"/>
        </a:spcAft>
        <a:defRPr sz="4400">
          <a:solidFill>
            <a:schemeClr val="tx2"/>
          </a:solidFill>
          <a:latin typeface="Tahoma" pitchFamily="34" charset="0"/>
        </a:defRPr>
      </a:lvl6pPr>
      <a:lvl7pPr marL="914400" algn="l" rtl="0" eaLnBrk="1" fontAlgn="base" hangingPunct="1">
        <a:spcBef>
          <a:spcPct val="0"/>
        </a:spcBef>
        <a:spcAft>
          <a:spcPct val="0"/>
        </a:spcAft>
        <a:defRPr sz="4400">
          <a:solidFill>
            <a:schemeClr val="tx2"/>
          </a:solidFill>
          <a:latin typeface="Tahoma" pitchFamily="34" charset="0"/>
        </a:defRPr>
      </a:lvl7pPr>
      <a:lvl8pPr marL="1371600" algn="l" rtl="0" eaLnBrk="1" fontAlgn="base" hangingPunct="1">
        <a:spcBef>
          <a:spcPct val="0"/>
        </a:spcBef>
        <a:spcAft>
          <a:spcPct val="0"/>
        </a:spcAft>
        <a:defRPr sz="4400">
          <a:solidFill>
            <a:schemeClr val="tx2"/>
          </a:solidFill>
          <a:latin typeface="Tahoma" pitchFamily="34" charset="0"/>
        </a:defRPr>
      </a:lvl8pPr>
      <a:lvl9pPr marL="1828800" algn="l" rtl="0" eaLnBrk="1" fontAlgn="base" hangingPunct="1">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1.png"/><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prolacta.co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lstStyle/>
          <a:p>
            <a:pPr eaLnBrk="1" hangingPunct="1"/>
            <a:r>
              <a:rPr lang="en-US" b="1" smtClean="0"/>
              <a:t>Infancy</a:t>
            </a:r>
          </a:p>
        </p:txBody>
      </p:sp>
      <p:sp>
        <p:nvSpPr>
          <p:cNvPr id="6147" name="Rectangle 3"/>
          <p:cNvSpPr>
            <a:spLocks noGrp="1" noChangeArrowheads="1"/>
          </p:cNvSpPr>
          <p:nvPr>
            <p:ph type="subTitle" idx="1"/>
          </p:nvPr>
        </p:nvSpPr>
        <p:spPr>
          <a:xfrm>
            <a:off x="1600200" y="3733800"/>
            <a:ext cx="6662738" cy="1851025"/>
          </a:xfrm>
        </p:spPr>
        <p:txBody>
          <a:bodyPr/>
          <a:lstStyle/>
          <a:p>
            <a:pPr algn="l" eaLnBrk="1" hangingPunct="1">
              <a:buFont typeface="Arial" charset="0"/>
              <a:buNone/>
            </a:pPr>
            <a:r>
              <a:rPr lang="en-US" b="1" smtClean="0"/>
              <a:t>Infants and Toddlers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p:txBody>
          <a:bodyPr/>
          <a:lstStyle/>
          <a:p>
            <a:pPr eaLnBrk="1" hangingPunct="1"/>
            <a:r>
              <a:rPr lang="en-US" b="1" smtClean="0"/>
              <a:t>Cognitive Development</a:t>
            </a:r>
          </a:p>
        </p:txBody>
      </p:sp>
      <p:sp>
        <p:nvSpPr>
          <p:cNvPr id="14339" name="Rectangle 3"/>
          <p:cNvSpPr>
            <a:spLocks noGrp="1" noChangeArrowheads="1"/>
          </p:cNvSpPr>
          <p:nvPr>
            <p:ph type="subTitle" idx="1"/>
          </p:nvPr>
        </p:nvSpPr>
        <p:spPr/>
        <p:txBody>
          <a:bodyPr/>
          <a:lstStyle/>
          <a:p>
            <a:pPr algn="l" eaLnBrk="1" hangingPunct="1">
              <a:buFont typeface="Arial" charset="0"/>
              <a:buNone/>
            </a:pPr>
            <a:r>
              <a:rPr lang="en-US" b="1" smtClean="0"/>
              <a:t>Language and Thought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rtlCol="0">
            <a:normAutofit/>
          </a:bodyPr>
          <a:lstStyle/>
          <a:p>
            <a:pPr eaLnBrk="1" fontAlgn="auto" hangingPunct="1">
              <a:spcAft>
                <a:spcPts val="0"/>
              </a:spcAft>
              <a:defRPr/>
            </a:pPr>
            <a:r>
              <a:rPr lang="en-US" dirty="0" err="1" smtClean="0"/>
              <a:t>Sensorimotor</a:t>
            </a:r>
            <a:r>
              <a:rPr lang="en-US" dirty="0" smtClean="0"/>
              <a:t> intelligence</a:t>
            </a:r>
          </a:p>
        </p:txBody>
      </p:sp>
      <p:sp>
        <p:nvSpPr>
          <p:cNvPr id="15363" name="Text Placeholder 3"/>
          <p:cNvSpPr>
            <a:spLocks noGrp="1"/>
          </p:cNvSpPr>
          <p:nvPr>
            <p:ph type="body" idx="1"/>
          </p:nvPr>
        </p:nvSpPr>
        <p:spPr/>
        <p:txBody>
          <a:bodyPr/>
          <a:lstStyle/>
          <a:p>
            <a:pPr eaLnBrk="1" hangingPunct="1"/>
            <a:r>
              <a:rPr lang="en-US" smtClean="0"/>
              <a:t>Jean Piaget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ctrTitle"/>
          </p:nvPr>
        </p:nvSpPr>
        <p:spPr/>
        <p:txBody>
          <a:bodyPr/>
          <a:lstStyle/>
          <a:p>
            <a:pPr eaLnBrk="1" hangingPunct="1"/>
            <a:r>
              <a:rPr lang="en-US" smtClean="0"/>
              <a:t>Substages</a:t>
            </a:r>
          </a:p>
        </p:txBody>
      </p:sp>
      <p:sp>
        <p:nvSpPr>
          <p:cNvPr id="16387" name="Rectangle 5"/>
          <p:cNvSpPr>
            <a:spLocks noGrp="1" noChangeArrowheads="1"/>
          </p:cNvSpPr>
          <p:nvPr>
            <p:ph type="subTitle" idx="1"/>
          </p:nvPr>
        </p:nvSpPr>
        <p:spPr/>
        <p:txBody>
          <a:bodyPr/>
          <a:lstStyle/>
          <a:p>
            <a:pPr eaLnBrk="1" hangingPunct="1">
              <a:buFont typeface="Arial" charset="0"/>
              <a:buNone/>
            </a:pPr>
            <a:r>
              <a:rPr lang="en-US" smtClean="0"/>
              <a:t>Of Sensorimotor Intelligence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b="1" smtClean="0"/>
              <a:t>Stage One</a:t>
            </a:r>
          </a:p>
        </p:txBody>
      </p:sp>
      <p:sp>
        <p:nvSpPr>
          <p:cNvPr id="17411" name="Rectangle 3"/>
          <p:cNvSpPr>
            <a:spLocks noGrp="1" noChangeArrowheads="1"/>
          </p:cNvSpPr>
          <p:nvPr>
            <p:ph idx="1"/>
          </p:nvPr>
        </p:nvSpPr>
        <p:spPr/>
        <p:txBody>
          <a:bodyPr/>
          <a:lstStyle/>
          <a:p>
            <a:pPr eaLnBrk="1" hangingPunct="1"/>
            <a:r>
              <a:rPr lang="en-US" b="1" smtClean="0"/>
              <a:t>Birth to 1 month</a:t>
            </a:r>
          </a:p>
          <a:p>
            <a:pPr eaLnBrk="1" hangingPunct="1"/>
            <a:r>
              <a:rPr lang="en-US" b="1" smtClean="0"/>
              <a:t>Reflexive actions</a:t>
            </a:r>
          </a:p>
          <a:p>
            <a:pPr eaLnBrk="1" hangingPunct="1"/>
            <a:r>
              <a:rPr lang="en-US" b="1" smtClean="0"/>
              <a:t>Few schema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b="1" smtClean="0"/>
              <a:t>Stage Two</a:t>
            </a:r>
          </a:p>
        </p:txBody>
      </p:sp>
      <p:sp>
        <p:nvSpPr>
          <p:cNvPr id="18435" name="Rectangle 3"/>
          <p:cNvSpPr>
            <a:spLocks noGrp="1" noChangeArrowheads="1"/>
          </p:cNvSpPr>
          <p:nvPr>
            <p:ph idx="1"/>
          </p:nvPr>
        </p:nvSpPr>
        <p:spPr/>
        <p:txBody>
          <a:bodyPr/>
          <a:lstStyle/>
          <a:p>
            <a:pPr eaLnBrk="1" hangingPunct="1"/>
            <a:r>
              <a:rPr lang="en-US" b="1" smtClean="0"/>
              <a:t>1-4 months</a:t>
            </a:r>
          </a:p>
          <a:p>
            <a:pPr eaLnBrk="1" hangingPunct="1"/>
            <a:r>
              <a:rPr lang="en-US" b="1" smtClean="0"/>
              <a:t>1</a:t>
            </a:r>
            <a:r>
              <a:rPr lang="en-US" b="1" baseline="30000" smtClean="0"/>
              <a:t>st</a:t>
            </a:r>
            <a:r>
              <a:rPr lang="en-US" b="1" smtClean="0"/>
              <a:t> adaptations to the environment</a:t>
            </a:r>
          </a:p>
          <a:p>
            <a:pPr eaLnBrk="1" hangingPunct="1"/>
            <a:r>
              <a:rPr lang="en-US" b="1" smtClean="0"/>
              <a:t>More schema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b="1" smtClean="0"/>
              <a:t>Stage Three</a:t>
            </a:r>
          </a:p>
        </p:txBody>
      </p:sp>
      <p:sp>
        <p:nvSpPr>
          <p:cNvPr id="19459" name="Rectangle 3"/>
          <p:cNvSpPr>
            <a:spLocks noGrp="1" noChangeArrowheads="1"/>
          </p:cNvSpPr>
          <p:nvPr>
            <p:ph idx="1"/>
          </p:nvPr>
        </p:nvSpPr>
        <p:spPr/>
        <p:txBody>
          <a:bodyPr/>
          <a:lstStyle/>
          <a:p>
            <a:pPr eaLnBrk="1" hangingPunct="1"/>
            <a:r>
              <a:rPr lang="en-US" b="1" smtClean="0"/>
              <a:t>4-8 months</a:t>
            </a:r>
          </a:p>
          <a:p>
            <a:pPr eaLnBrk="1" hangingPunct="1"/>
            <a:r>
              <a:rPr lang="en-US" b="1" smtClean="0"/>
              <a:t>Repeating actions</a:t>
            </a:r>
          </a:p>
          <a:p>
            <a:pPr eaLnBrk="1" hangingPunct="1"/>
            <a:r>
              <a:rPr lang="en-US" b="1" smtClean="0"/>
              <a:t>Starts to realize that he or she can have an impact on the world</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b="1" smtClean="0"/>
              <a:t>Stage Four</a:t>
            </a:r>
          </a:p>
        </p:txBody>
      </p:sp>
      <p:sp>
        <p:nvSpPr>
          <p:cNvPr id="20483" name="Rectangle 3"/>
          <p:cNvSpPr>
            <a:spLocks noGrp="1" noChangeArrowheads="1"/>
          </p:cNvSpPr>
          <p:nvPr>
            <p:ph idx="1"/>
          </p:nvPr>
        </p:nvSpPr>
        <p:spPr/>
        <p:txBody>
          <a:bodyPr/>
          <a:lstStyle/>
          <a:p>
            <a:pPr eaLnBrk="1" hangingPunct="1"/>
            <a:r>
              <a:rPr lang="en-US" b="1" smtClean="0"/>
              <a:t>8-12 months</a:t>
            </a:r>
          </a:p>
          <a:p>
            <a:pPr eaLnBrk="1" hangingPunct="1"/>
            <a:r>
              <a:rPr lang="en-US" b="1" smtClean="0"/>
              <a:t>New adaptations and anticipation</a:t>
            </a:r>
          </a:p>
          <a:p>
            <a:pPr eaLnBrk="1" hangingPunct="1"/>
            <a:r>
              <a:rPr lang="en-US" b="1" smtClean="0"/>
              <a:t>Look forward to upcoming events</a:t>
            </a:r>
          </a:p>
          <a:p>
            <a:pPr eaLnBrk="1" hangingPunct="1"/>
            <a:r>
              <a:rPr lang="en-US" b="1" smtClean="0"/>
              <a:t>Object permanence achieved</a:t>
            </a:r>
          </a:p>
          <a:p>
            <a:pPr lvl="1" eaLnBrk="1" hangingPunct="1"/>
            <a:r>
              <a:rPr lang="en-US" b="1" smtClean="0"/>
              <a:t>Was Piaget wrong?</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b="1" smtClean="0"/>
              <a:t>Stage Five</a:t>
            </a:r>
          </a:p>
        </p:txBody>
      </p:sp>
      <p:sp>
        <p:nvSpPr>
          <p:cNvPr id="21507" name="Rectangle 3"/>
          <p:cNvSpPr>
            <a:spLocks noGrp="1" noChangeArrowheads="1"/>
          </p:cNvSpPr>
          <p:nvPr>
            <p:ph idx="1"/>
          </p:nvPr>
        </p:nvSpPr>
        <p:spPr/>
        <p:txBody>
          <a:bodyPr/>
          <a:lstStyle/>
          <a:p>
            <a:pPr eaLnBrk="1" hangingPunct="1"/>
            <a:r>
              <a:rPr lang="en-US" b="1" smtClean="0"/>
              <a:t>12-18 months</a:t>
            </a:r>
          </a:p>
          <a:p>
            <a:pPr eaLnBrk="1" hangingPunct="1"/>
            <a:r>
              <a:rPr lang="en-US" b="1" smtClean="0"/>
              <a:t>Experimentation of little scientists</a:t>
            </a:r>
          </a:p>
          <a:p>
            <a:pPr eaLnBrk="1" hangingPunct="1"/>
            <a:r>
              <a:rPr lang="en-US" b="1" smtClean="0"/>
              <a:t>Discovering features such as gravity, simple cause and effect</a:t>
            </a:r>
          </a:p>
          <a:p>
            <a:pPr eaLnBrk="1" hangingPunct="1"/>
            <a:r>
              <a:rPr lang="en-US" b="1" smtClean="0"/>
              <a:t>Trial and error learning</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b="1" smtClean="0"/>
              <a:t>Stage Six</a:t>
            </a:r>
          </a:p>
        </p:txBody>
      </p:sp>
      <p:sp>
        <p:nvSpPr>
          <p:cNvPr id="22531" name="Rectangle 3"/>
          <p:cNvSpPr>
            <a:spLocks noGrp="1" noChangeArrowheads="1"/>
          </p:cNvSpPr>
          <p:nvPr>
            <p:ph idx="1"/>
          </p:nvPr>
        </p:nvSpPr>
        <p:spPr/>
        <p:txBody>
          <a:bodyPr/>
          <a:lstStyle/>
          <a:p>
            <a:pPr eaLnBrk="1" hangingPunct="1"/>
            <a:r>
              <a:rPr lang="en-US" b="1" smtClean="0"/>
              <a:t>18-24 months</a:t>
            </a:r>
          </a:p>
          <a:p>
            <a:pPr eaLnBrk="1" hangingPunct="1"/>
            <a:r>
              <a:rPr lang="en-US" b="1" smtClean="0"/>
              <a:t>Mental combinations</a:t>
            </a:r>
          </a:p>
          <a:p>
            <a:pPr eaLnBrk="1" hangingPunct="1"/>
            <a:r>
              <a:rPr lang="en-US" b="1" smtClean="0"/>
              <a:t>Child begins to “think” in order to solve problems</a:t>
            </a:r>
          </a:p>
          <a:p>
            <a:pPr eaLnBrk="1" hangingPunct="1"/>
            <a:r>
              <a:rPr lang="en-US" b="1" smtClean="0"/>
              <a:t>Less reliance on trial and error learning</a:t>
            </a:r>
          </a:p>
          <a:p>
            <a:pPr eaLnBrk="1" hangingPunct="1"/>
            <a:r>
              <a:rPr lang="en-US" b="1" smtClean="0"/>
              <a:t>Deferred imitation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Title 3"/>
          <p:cNvSpPr>
            <a:spLocks noGrp="1"/>
          </p:cNvSpPr>
          <p:nvPr>
            <p:ph type="title"/>
          </p:nvPr>
        </p:nvSpPr>
        <p:spPr/>
        <p:txBody>
          <a:bodyPr rtlCol="0">
            <a:normAutofit/>
          </a:bodyPr>
          <a:lstStyle/>
          <a:p>
            <a:pPr eaLnBrk="1" fontAlgn="auto" hangingPunct="1">
              <a:spcAft>
                <a:spcPts val="0"/>
              </a:spcAft>
              <a:defRPr/>
            </a:pPr>
            <a:r>
              <a:rPr lang="en-US" dirty="0" smtClean="0"/>
              <a:t>Communication</a:t>
            </a:r>
          </a:p>
        </p:txBody>
      </p:sp>
      <p:sp>
        <p:nvSpPr>
          <p:cNvPr id="23555" name="Rectangle 3"/>
          <p:cNvSpPr>
            <a:spLocks noGrp="1" noChangeArrowheads="1"/>
          </p:cNvSpPr>
          <p:nvPr>
            <p:ph type="body" idx="1"/>
          </p:nvPr>
        </p:nvSpPr>
        <p:spPr/>
        <p:txBody>
          <a:bodyPr/>
          <a:lstStyle/>
          <a:p>
            <a:pPr eaLnBrk="1" hangingPunct="1">
              <a:buFont typeface="Arial" charset="0"/>
              <a:buNone/>
            </a:pPr>
            <a:r>
              <a:rPr lang="en-US" b="1" smtClean="0"/>
              <a:t>Steps in Language Development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b="1" smtClean="0"/>
              <a:t>Physical Growth</a:t>
            </a:r>
          </a:p>
        </p:txBody>
      </p:sp>
      <p:sp>
        <p:nvSpPr>
          <p:cNvPr id="7171" name="Rectangle 3"/>
          <p:cNvSpPr>
            <a:spLocks noGrp="1" noChangeArrowheads="1"/>
          </p:cNvSpPr>
          <p:nvPr>
            <p:ph idx="1"/>
          </p:nvPr>
        </p:nvSpPr>
        <p:spPr/>
        <p:txBody>
          <a:bodyPr/>
          <a:lstStyle/>
          <a:p>
            <a:pPr eaLnBrk="1" hangingPunct="1">
              <a:lnSpc>
                <a:spcPct val="90000"/>
              </a:lnSpc>
            </a:pPr>
            <a:r>
              <a:rPr lang="en-US" b="1" smtClean="0"/>
              <a:t>Weight (Average 7.5 lbs)</a:t>
            </a:r>
          </a:p>
          <a:p>
            <a:pPr lvl="1" eaLnBrk="1" hangingPunct="1">
              <a:lnSpc>
                <a:spcPct val="90000"/>
              </a:lnSpc>
            </a:pPr>
            <a:r>
              <a:rPr lang="en-US" b="1" smtClean="0"/>
              <a:t>Doubles by 4 months</a:t>
            </a:r>
          </a:p>
          <a:p>
            <a:pPr lvl="1" eaLnBrk="1" hangingPunct="1">
              <a:lnSpc>
                <a:spcPct val="90000"/>
              </a:lnSpc>
            </a:pPr>
            <a:r>
              <a:rPr lang="en-US" b="1" smtClean="0"/>
              <a:t>Triples by 12 months</a:t>
            </a:r>
          </a:p>
          <a:p>
            <a:pPr eaLnBrk="1" hangingPunct="1">
              <a:lnSpc>
                <a:spcPct val="90000"/>
              </a:lnSpc>
            </a:pPr>
            <a:r>
              <a:rPr lang="en-US" sz="3600" b="1" smtClean="0"/>
              <a:t>Length</a:t>
            </a:r>
          </a:p>
          <a:p>
            <a:pPr lvl="1" eaLnBrk="1" hangingPunct="1">
              <a:lnSpc>
                <a:spcPct val="90000"/>
              </a:lnSpc>
            </a:pPr>
            <a:r>
              <a:rPr lang="en-US" b="1" smtClean="0"/>
              <a:t>20 inches at birth</a:t>
            </a:r>
          </a:p>
          <a:p>
            <a:pPr lvl="1" eaLnBrk="1" hangingPunct="1">
              <a:lnSpc>
                <a:spcPct val="90000"/>
              </a:lnSpc>
            </a:pPr>
            <a:r>
              <a:rPr lang="en-US" b="1" smtClean="0"/>
              <a:t>32-36 inches by age 2</a:t>
            </a:r>
          </a:p>
          <a:p>
            <a:pPr eaLnBrk="1" hangingPunct="1">
              <a:lnSpc>
                <a:spcPct val="90000"/>
              </a:lnSpc>
            </a:pPr>
            <a:r>
              <a:rPr lang="en-US" b="1" smtClean="0"/>
              <a:t>Body proportions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b="1" smtClean="0"/>
              <a:t>Newborn Communication</a:t>
            </a:r>
          </a:p>
        </p:txBody>
      </p:sp>
      <p:sp>
        <p:nvSpPr>
          <p:cNvPr id="24579" name="Rectangle 3"/>
          <p:cNvSpPr>
            <a:spLocks noGrp="1" noChangeArrowheads="1"/>
          </p:cNvSpPr>
          <p:nvPr>
            <p:ph idx="1"/>
          </p:nvPr>
        </p:nvSpPr>
        <p:spPr/>
        <p:txBody>
          <a:bodyPr/>
          <a:lstStyle/>
          <a:p>
            <a:pPr eaLnBrk="1" hangingPunct="1"/>
            <a:r>
              <a:rPr lang="en-US" sz="2800" smtClean="0"/>
              <a:t>No language, but effective communication</a:t>
            </a:r>
          </a:p>
          <a:p>
            <a:pPr eaLnBrk="1" hangingPunct="1"/>
            <a:r>
              <a:rPr lang="en-US" sz="2800" smtClean="0"/>
              <a:t>Use cries</a:t>
            </a:r>
          </a:p>
          <a:p>
            <a:pPr eaLnBrk="1" hangingPunct="1"/>
            <a:r>
              <a:rPr lang="en-US" sz="2800" smtClean="0"/>
              <a:t>Facial expressions</a:t>
            </a:r>
          </a:p>
          <a:p>
            <a:pPr eaLnBrk="1" hangingPunct="1"/>
            <a:r>
              <a:rPr lang="en-US" sz="2800" smtClean="0"/>
              <a:t>Body posture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b="1" smtClean="0"/>
              <a:t>2-5 Months</a:t>
            </a:r>
          </a:p>
        </p:txBody>
      </p:sp>
      <p:sp>
        <p:nvSpPr>
          <p:cNvPr id="25603" name="Rectangle 3"/>
          <p:cNvSpPr>
            <a:spLocks noGrp="1" noChangeArrowheads="1"/>
          </p:cNvSpPr>
          <p:nvPr>
            <p:ph idx="1"/>
          </p:nvPr>
        </p:nvSpPr>
        <p:spPr/>
        <p:txBody>
          <a:bodyPr/>
          <a:lstStyle/>
          <a:p>
            <a:pPr eaLnBrk="1" hangingPunct="1"/>
            <a:r>
              <a:rPr lang="en-US" smtClean="0"/>
              <a:t>Cooing begins</a:t>
            </a:r>
          </a:p>
          <a:p>
            <a:pPr eaLnBrk="1" hangingPunct="1"/>
            <a:r>
              <a:rPr lang="en-US" smtClean="0"/>
              <a:t>Squealing</a:t>
            </a:r>
          </a:p>
          <a:p>
            <a:pPr eaLnBrk="1" hangingPunct="1"/>
            <a:r>
              <a:rPr lang="en-US" smtClean="0"/>
              <a:t>Laughing</a:t>
            </a:r>
          </a:p>
          <a:p>
            <a:pPr eaLnBrk="1" hangingPunct="1"/>
            <a:r>
              <a:rPr lang="en-US" smtClean="0"/>
              <a:t>Taking turns in communication</a:t>
            </a:r>
          </a:p>
          <a:p>
            <a:pPr eaLnBrk="1" hangingPunct="1"/>
            <a:r>
              <a:rPr lang="en-US" smtClean="0"/>
              <a:t>Deaf babies also vocalize</a:t>
            </a:r>
          </a:p>
          <a:p>
            <a:pPr eaLnBrk="1" hangingPunct="1"/>
            <a:r>
              <a:rPr lang="en-US" smtClean="0"/>
              <a:t>Pointing and gesturing at 5 months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b="1" smtClean="0"/>
              <a:t>6 Months</a:t>
            </a:r>
          </a:p>
        </p:txBody>
      </p:sp>
      <p:sp>
        <p:nvSpPr>
          <p:cNvPr id="26627" name="Rectangle 3"/>
          <p:cNvSpPr>
            <a:spLocks noGrp="1" noChangeArrowheads="1"/>
          </p:cNvSpPr>
          <p:nvPr>
            <p:ph idx="1"/>
          </p:nvPr>
        </p:nvSpPr>
        <p:spPr/>
        <p:txBody>
          <a:bodyPr/>
          <a:lstStyle/>
          <a:p>
            <a:pPr eaLnBrk="1" hangingPunct="1"/>
            <a:r>
              <a:rPr lang="en-US" smtClean="0"/>
              <a:t>Babbling</a:t>
            </a:r>
          </a:p>
          <a:p>
            <a:pPr eaLnBrk="1" hangingPunct="1"/>
            <a:r>
              <a:rPr lang="en-US" smtClean="0"/>
              <a:t>Make the sounds required for any language</a:t>
            </a:r>
          </a:p>
          <a:p>
            <a:pPr eaLnBrk="1" hangingPunct="1"/>
            <a:r>
              <a:rPr lang="en-US" smtClean="0"/>
              <a:t>Gradually, will only continue making sounds that are part of one’s own language (at 1 year)</a:t>
            </a:r>
          </a:p>
          <a:p>
            <a:pPr eaLnBrk="1" hangingPunct="1"/>
            <a:r>
              <a:rPr lang="en-US" smtClean="0"/>
              <a:t>Deaf babies babble with rudiments of signs if used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p:txBody>
          <a:bodyPr/>
          <a:lstStyle/>
          <a:p>
            <a:pPr eaLnBrk="1" hangingPunct="1"/>
            <a:r>
              <a:rPr lang="en-US" b="1" smtClean="0"/>
              <a:t>10 Months</a:t>
            </a:r>
          </a:p>
        </p:txBody>
      </p:sp>
      <p:sp>
        <p:nvSpPr>
          <p:cNvPr id="27651" name="Rectangle 3"/>
          <p:cNvSpPr>
            <a:spLocks noGrp="1" noChangeArrowheads="1"/>
          </p:cNvSpPr>
          <p:nvPr>
            <p:ph type="subTitle" idx="1"/>
          </p:nvPr>
        </p:nvSpPr>
        <p:spPr/>
        <p:txBody>
          <a:bodyPr/>
          <a:lstStyle/>
          <a:p>
            <a:pPr algn="l" eaLnBrk="1" hangingPunct="1">
              <a:buFont typeface="Arial" charset="0"/>
              <a:buNone/>
            </a:pPr>
            <a:r>
              <a:rPr lang="en-US" smtClean="0"/>
              <a:t>Understanding comes before speaking</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b="1" smtClean="0"/>
              <a:t>12-13 Months</a:t>
            </a:r>
          </a:p>
        </p:txBody>
      </p:sp>
      <p:sp>
        <p:nvSpPr>
          <p:cNvPr id="28675" name="Rectangle 3"/>
          <p:cNvSpPr>
            <a:spLocks noGrp="1" noChangeArrowheads="1"/>
          </p:cNvSpPr>
          <p:nvPr>
            <p:ph idx="1"/>
          </p:nvPr>
        </p:nvSpPr>
        <p:spPr/>
        <p:txBody>
          <a:bodyPr/>
          <a:lstStyle/>
          <a:p>
            <a:pPr eaLnBrk="1" hangingPunct="1"/>
            <a:r>
              <a:rPr lang="en-US" smtClean="0"/>
              <a:t>First spoken words</a:t>
            </a:r>
          </a:p>
          <a:p>
            <a:pPr eaLnBrk="1" hangingPunct="1"/>
            <a:r>
              <a:rPr lang="en-US" smtClean="0"/>
              <a:t>Holophrasic speech</a:t>
            </a:r>
          </a:p>
          <a:p>
            <a:pPr eaLnBrk="1" hangingPunct="1"/>
            <a:r>
              <a:rPr lang="en-US" smtClean="0"/>
              <a:t>Underextension</a:t>
            </a:r>
          </a:p>
          <a:p>
            <a:pPr eaLnBrk="1" hangingPunct="1"/>
            <a:r>
              <a:rPr lang="en-US" smtClean="0"/>
              <a:t>Overextension</a:t>
            </a:r>
          </a:p>
          <a:p>
            <a:pPr eaLnBrk="1" hangingPunct="1"/>
            <a:r>
              <a:rPr lang="en-US" smtClean="0"/>
              <a:t>Vocabulary of about 50 words</a:t>
            </a:r>
          </a:p>
          <a:p>
            <a:pPr eaLnBrk="1" hangingPunct="1"/>
            <a:r>
              <a:rPr lang="en-US" smtClean="0"/>
              <a:t>Deaf babies vocalizations disappear by age 2</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b="1" smtClean="0"/>
              <a:t>18-24 Months</a:t>
            </a:r>
          </a:p>
        </p:txBody>
      </p:sp>
      <p:sp>
        <p:nvSpPr>
          <p:cNvPr id="29699" name="Rectangle 3"/>
          <p:cNvSpPr>
            <a:spLocks noGrp="1" noChangeArrowheads="1"/>
          </p:cNvSpPr>
          <p:nvPr>
            <p:ph idx="1"/>
          </p:nvPr>
        </p:nvSpPr>
        <p:spPr/>
        <p:txBody>
          <a:bodyPr/>
          <a:lstStyle/>
          <a:p>
            <a:pPr eaLnBrk="1" hangingPunct="1"/>
            <a:r>
              <a:rPr lang="en-US" smtClean="0"/>
              <a:t>Vocabulary growth spurt at 18 months</a:t>
            </a:r>
          </a:p>
          <a:p>
            <a:pPr eaLnBrk="1" hangingPunct="1"/>
            <a:r>
              <a:rPr lang="en-US" smtClean="0"/>
              <a:t>Two word sentences at 21 months</a:t>
            </a:r>
          </a:p>
          <a:p>
            <a:pPr eaLnBrk="1" hangingPunct="1"/>
            <a:r>
              <a:rPr lang="en-US" smtClean="0"/>
              <a:t>3-5 word telegraphic (or “text message”) speech at 24 months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p:txBody>
          <a:bodyPr/>
          <a:lstStyle/>
          <a:p>
            <a:pPr eaLnBrk="1" hangingPunct="1"/>
            <a:r>
              <a:rPr lang="en-US" b="1" smtClean="0"/>
              <a:t>Helping Children Learn to Speak</a:t>
            </a:r>
          </a:p>
        </p:txBody>
      </p:sp>
      <p:sp>
        <p:nvSpPr>
          <p:cNvPr id="30723" name="Rectangle 3"/>
          <p:cNvSpPr>
            <a:spLocks noGrp="1" noChangeArrowheads="1"/>
          </p:cNvSpPr>
          <p:nvPr>
            <p:ph type="subTitle" idx="1"/>
          </p:nvPr>
        </p:nvSpPr>
        <p:spPr/>
        <p:txBody>
          <a:bodyPr/>
          <a:lstStyle/>
          <a:p>
            <a:pPr eaLnBrk="1" hangingPunct="1">
              <a:buFont typeface="Arial" charset="0"/>
              <a:buNone/>
            </a:pPr>
            <a:r>
              <a:rPr lang="en-US" b="1" smtClean="0"/>
              <a:t>Why baby talk?</a:t>
            </a:r>
          </a:p>
          <a:p>
            <a:pPr eaLnBrk="1" hangingPunct="1">
              <a:buFont typeface="Arial" charset="0"/>
              <a:buNone/>
            </a:pPr>
            <a:r>
              <a:rPr lang="en-US" b="1" smtClean="0"/>
              <a:t>(child-directed speech)</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Theories of Language Development</a:t>
            </a:r>
          </a:p>
        </p:txBody>
      </p:sp>
      <p:sp>
        <p:nvSpPr>
          <p:cNvPr id="31747" name="Rectangle 3"/>
          <p:cNvSpPr>
            <a:spLocks noGrp="1" noChangeArrowheads="1"/>
          </p:cNvSpPr>
          <p:nvPr>
            <p:ph idx="1"/>
          </p:nvPr>
        </p:nvSpPr>
        <p:spPr/>
        <p:txBody>
          <a:bodyPr/>
          <a:lstStyle/>
          <a:p>
            <a:pPr eaLnBrk="1" hangingPunct="1"/>
            <a:r>
              <a:rPr lang="en-US" smtClean="0"/>
              <a:t>Infants teach themselves (Chomsky’s L.A.D.)</a:t>
            </a:r>
          </a:p>
          <a:p>
            <a:pPr lvl="1" eaLnBrk="1" hangingPunct="1"/>
            <a:r>
              <a:rPr lang="en-US" smtClean="0"/>
              <a:t>(but must be in person)</a:t>
            </a:r>
          </a:p>
          <a:p>
            <a:pPr eaLnBrk="1" hangingPunct="1"/>
            <a:r>
              <a:rPr lang="en-US" smtClean="0"/>
              <a:t>Infants are taught (Skinner)</a:t>
            </a:r>
          </a:p>
          <a:p>
            <a:pPr eaLnBrk="1" hangingPunct="1"/>
            <a:r>
              <a:rPr lang="en-US" smtClean="0"/>
              <a:t>Infants learn in order to communicate (Social-pragmatics)</a:t>
            </a:r>
          </a:p>
          <a:p>
            <a:pPr eaLnBrk="1" hangingPunct="1"/>
            <a:r>
              <a:rPr lang="en-US" smtClean="0"/>
              <a:t>For all 3 reasons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p:txBody>
          <a:bodyPr/>
          <a:lstStyle/>
          <a:p>
            <a:pPr eaLnBrk="1" hangingPunct="1"/>
            <a:r>
              <a:rPr lang="en-US" b="1" smtClean="0"/>
              <a:t>Psychosocial Development in Infancy</a:t>
            </a:r>
          </a:p>
        </p:txBody>
      </p:sp>
      <p:sp>
        <p:nvSpPr>
          <p:cNvPr id="32771" name="Rectangle 3"/>
          <p:cNvSpPr>
            <a:spLocks noGrp="1" noChangeArrowheads="1"/>
          </p:cNvSpPr>
          <p:nvPr>
            <p:ph type="subTitle" idx="1"/>
          </p:nvPr>
        </p:nvSpPr>
        <p:spPr/>
        <p:txBody>
          <a:bodyPr/>
          <a:lstStyle/>
          <a:p>
            <a:pPr algn="l" eaLnBrk="1" hangingPunct="1">
              <a:buFont typeface="Arial" charset="0"/>
              <a:buNone/>
            </a:pPr>
            <a:r>
              <a:rPr lang="en-US" b="1" smtClean="0"/>
              <a:t>A Look At Early Social Relationships and Emotions</a:t>
            </a:r>
          </a:p>
          <a:p>
            <a:pPr eaLnBrk="1" hangingPunct="1">
              <a:buFont typeface="Arial" charset="0"/>
              <a:buNone/>
            </a:pPr>
            <a:endParaRPr lang="en-US" b="1"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Emotions</a:t>
            </a:r>
          </a:p>
        </p:txBody>
      </p:sp>
      <p:sp>
        <p:nvSpPr>
          <p:cNvPr id="33795" name="Rectangle 3"/>
          <p:cNvSpPr>
            <a:spLocks noGrp="1" noChangeArrowheads="1"/>
          </p:cNvSpPr>
          <p:nvPr>
            <p:ph idx="1"/>
          </p:nvPr>
        </p:nvSpPr>
        <p:spPr/>
        <p:txBody>
          <a:bodyPr/>
          <a:lstStyle/>
          <a:p>
            <a:pPr eaLnBrk="1" hangingPunct="1"/>
            <a:r>
              <a:rPr lang="en-US" smtClean="0"/>
              <a:t>Attraction and withdrawal</a:t>
            </a:r>
          </a:p>
          <a:p>
            <a:pPr eaLnBrk="1" hangingPunct="1"/>
            <a:r>
              <a:rPr lang="en-US" smtClean="0"/>
              <a:t>Social smiling (2 months)</a:t>
            </a:r>
          </a:p>
          <a:p>
            <a:pPr eaLnBrk="1" hangingPunct="1"/>
            <a:r>
              <a:rPr lang="en-US" smtClean="0"/>
              <a:t>Laughter (3-5 months)</a:t>
            </a:r>
          </a:p>
          <a:p>
            <a:pPr eaLnBrk="1" hangingPunct="1"/>
            <a:r>
              <a:rPr lang="en-US" smtClean="0"/>
              <a:t>Fear, sadness, anger (6-8 months)</a:t>
            </a:r>
          </a:p>
          <a:p>
            <a:pPr eaLnBrk="1" hangingPunct="1"/>
            <a:r>
              <a:rPr lang="en-US" smtClean="0"/>
              <a:t>Jealousy? (6 months)</a:t>
            </a:r>
          </a:p>
          <a:p>
            <a:pPr eaLnBrk="1" hangingPunct="1"/>
            <a:r>
              <a:rPr lang="en-US" smtClean="0"/>
              <a:t>Stranger wariness, separation anxiety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7" name="Rectangle 1026"/>
          <p:cNvSpPr>
            <a:spLocks noGrp="1" noChangeArrowheads="1"/>
          </p:cNvSpPr>
          <p:nvPr>
            <p:ph type="title"/>
          </p:nvPr>
        </p:nvSpPr>
        <p:spPr/>
        <p:txBody>
          <a:bodyPr/>
          <a:lstStyle/>
          <a:p>
            <a:pPr eaLnBrk="1" hangingPunct="1"/>
            <a:r>
              <a:rPr lang="en-US" b="1" smtClean="0"/>
              <a:t>The Brain</a:t>
            </a:r>
          </a:p>
        </p:txBody>
      </p:sp>
      <p:sp>
        <p:nvSpPr>
          <p:cNvPr id="1028" name="Rectangle 1027"/>
          <p:cNvSpPr>
            <a:spLocks noGrp="1" noChangeArrowheads="1"/>
          </p:cNvSpPr>
          <p:nvPr>
            <p:ph type="body" sz="half" idx="1"/>
          </p:nvPr>
        </p:nvSpPr>
        <p:spPr>
          <a:xfrm>
            <a:off x="1182688" y="2017713"/>
            <a:ext cx="3811587" cy="4114800"/>
          </a:xfrm>
        </p:spPr>
        <p:txBody>
          <a:bodyPr/>
          <a:lstStyle/>
          <a:p>
            <a:pPr eaLnBrk="1" hangingPunct="1">
              <a:lnSpc>
                <a:spcPct val="90000"/>
              </a:lnSpc>
            </a:pPr>
            <a:r>
              <a:rPr lang="en-US" sz="2800" b="1" smtClean="0"/>
              <a:t>Size increase</a:t>
            </a:r>
          </a:p>
          <a:p>
            <a:pPr eaLnBrk="1" hangingPunct="1">
              <a:lnSpc>
                <a:spcPct val="90000"/>
              </a:lnSpc>
              <a:buFont typeface="Wingdings" pitchFamily="2" charset="2"/>
              <a:buNone/>
            </a:pPr>
            <a:r>
              <a:rPr lang="en-US" sz="2800" b="1" smtClean="0"/>
              <a:t>	(25% to 75%)</a:t>
            </a:r>
          </a:p>
          <a:p>
            <a:pPr eaLnBrk="1" hangingPunct="1">
              <a:lnSpc>
                <a:spcPct val="90000"/>
              </a:lnSpc>
            </a:pPr>
            <a:r>
              <a:rPr lang="en-US" sz="2800" b="1" smtClean="0"/>
              <a:t>Growth of connectors</a:t>
            </a:r>
          </a:p>
          <a:p>
            <a:pPr eaLnBrk="1" hangingPunct="1">
              <a:lnSpc>
                <a:spcPct val="90000"/>
              </a:lnSpc>
            </a:pPr>
            <a:r>
              <a:rPr lang="en-US" sz="2800" b="1" smtClean="0"/>
              <a:t>Loss of connectors</a:t>
            </a:r>
          </a:p>
          <a:p>
            <a:pPr eaLnBrk="1" hangingPunct="1">
              <a:lnSpc>
                <a:spcPct val="90000"/>
              </a:lnSpc>
            </a:pPr>
            <a:r>
              <a:rPr lang="en-US" sz="2800" b="1" smtClean="0"/>
              <a:t>Myelination</a:t>
            </a:r>
          </a:p>
          <a:p>
            <a:pPr eaLnBrk="1" hangingPunct="1">
              <a:lnSpc>
                <a:spcPct val="90000"/>
              </a:lnSpc>
            </a:pPr>
            <a:r>
              <a:rPr lang="en-US" sz="2800" b="1" smtClean="0"/>
              <a:t>Variation in maturation</a:t>
            </a:r>
          </a:p>
          <a:p>
            <a:pPr eaLnBrk="1" hangingPunct="1">
              <a:lnSpc>
                <a:spcPct val="90000"/>
              </a:lnSpc>
              <a:buFont typeface="Wingdings" pitchFamily="2" charset="2"/>
              <a:buNone/>
            </a:pPr>
            <a:endParaRPr lang="en-US" sz="2800" b="1" smtClean="0"/>
          </a:p>
        </p:txBody>
      </p:sp>
      <p:graphicFrame>
        <p:nvGraphicFramePr>
          <p:cNvPr id="1026" name="Object 2"/>
          <p:cNvGraphicFramePr>
            <a:graphicFrameLocks noChangeAspect="1"/>
          </p:cNvGraphicFramePr>
          <p:nvPr>
            <p:ph sz="half" idx="2"/>
          </p:nvPr>
        </p:nvGraphicFramePr>
        <p:xfrm>
          <a:off x="5229225" y="2130425"/>
          <a:ext cx="2528888" cy="2633663"/>
        </p:xfrm>
        <a:graphic>
          <a:graphicData uri="http://schemas.openxmlformats.org/presentationml/2006/ole">
            <mc:AlternateContent xmlns:mc="http://schemas.openxmlformats.org/markup-compatibility/2006">
              <mc:Choice xmlns:v="urn:schemas-microsoft-com:vml" Requires="v">
                <p:oleObj spid="_x0000_s1029" name="Photo Editor Photo" r:id="rId4" imgW="4114286" imgH="4285714" progId="MSPhotoEd.3">
                  <p:embed/>
                </p:oleObj>
              </mc:Choice>
              <mc:Fallback>
                <p:oleObj name="Photo Editor Photo" r:id="rId4" imgW="4114286" imgH="4285714" progId="MSPhotoEd.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29225" y="2130425"/>
                        <a:ext cx="2528888" cy="2633663"/>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Emotions</a:t>
            </a:r>
          </a:p>
        </p:txBody>
      </p:sp>
      <p:sp>
        <p:nvSpPr>
          <p:cNvPr id="34819" name="Rectangle 3"/>
          <p:cNvSpPr>
            <a:spLocks noGrp="1" noChangeArrowheads="1"/>
          </p:cNvSpPr>
          <p:nvPr>
            <p:ph idx="1"/>
          </p:nvPr>
        </p:nvSpPr>
        <p:spPr/>
        <p:txBody>
          <a:bodyPr/>
          <a:lstStyle/>
          <a:p>
            <a:pPr eaLnBrk="1" hangingPunct="1"/>
            <a:r>
              <a:rPr lang="en-US" smtClean="0"/>
              <a:t>Self-Awareness (15 months)</a:t>
            </a:r>
          </a:p>
          <a:p>
            <a:pPr lvl="1" eaLnBrk="1" hangingPunct="1"/>
            <a:r>
              <a:rPr lang="en-US" smtClean="0"/>
              <a:t>The Rouge Test</a:t>
            </a:r>
          </a:p>
          <a:p>
            <a:pPr eaLnBrk="1" hangingPunct="1"/>
            <a:r>
              <a:rPr lang="en-US" smtClean="0"/>
              <a:t>Guilt</a:t>
            </a:r>
          </a:p>
          <a:p>
            <a:pPr eaLnBrk="1" hangingPunct="1"/>
            <a:r>
              <a:rPr lang="en-US" smtClean="0"/>
              <a:t>Shame</a:t>
            </a:r>
          </a:p>
          <a:p>
            <a:pPr eaLnBrk="1" hangingPunct="1"/>
            <a:r>
              <a:rPr lang="en-US" smtClean="0"/>
              <a:t>Embarrassment</a:t>
            </a:r>
          </a:p>
          <a:p>
            <a:pPr eaLnBrk="1" hangingPunct="1"/>
            <a:endParaRPr lang="en-US"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eaLnBrk="1" hangingPunct="1">
              <a:defRPr/>
            </a:pPr>
            <a:r>
              <a:rPr lang="en-US" dirty="0" smtClean="0"/>
              <a:t>Attachment styles</a:t>
            </a:r>
            <a:endParaRPr lang="en-US" dirty="0"/>
          </a:p>
        </p:txBody>
      </p:sp>
      <p:sp>
        <p:nvSpPr>
          <p:cNvPr id="35843" name="Text Placeholder 4"/>
          <p:cNvSpPr>
            <a:spLocks noGrp="1"/>
          </p:cNvSpPr>
          <p:nvPr>
            <p:ph type="body" idx="1"/>
          </p:nvPr>
        </p:nvSpPr>
        <p:spPr/>
        <p:txBody>
          <a:bodyPr/>
          <a:lstStyle/>
          <a:p>
            <a:pPr eaLnBrk="1" hangingPunct="1"/>
            <a:r>
              <a:rPr lang="en-US" smtClean="0"/>
              <a:t>Early Relationships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Secure Attachments</a:t>
            </a:r>
          </a:p>
        </p:txBody>
      </p:sp>
      <p:sp>
        <p:nvSpPr>
          <p:cNvPr id="36867" name="Rectangle 3"/>
          <p:cNvSpPr>
            <a:spLocks noGrp="1" noChangeArrowheads="1"/>
          </p:cNvSpPr>
          <p:nvPr>
            <p:ph idx="1"/>
          </p:nvPr>
        </p:nvSpPr>
        <p:spPr/>
        <p:txBody>
          <a:bodyPr/>
          <a:lstStyle/>
          <a:p>
            <a:pPr eaLnBrk="1" hangingPunct="1"/>
            <a:r>
              <a:rPr lang="en-US" smtClean="0"/>
              <a:t>Child receives care, concern and affection</a:t>
            </a:r>
          </a:p>
          <a:p>
            <a:pPr eaLnBrk="1" hangingPunct="1"/>
            <a:r>
              <a:rPr lang="en-US" smtClean="0"/>
              <a:t>Leads to a sense of trust and curiosity</a:t>
            </a:r>
          </a:p>
          <a:p>
            <a:pPr eaLnBrk="1" hangingPunct="1"/>
            <a:r>
              <a:rPr lang="en-US" smtClean="0"/>
              <a:t>Signaled by separation anxiety and stranger wariness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t>Insecure-Resistant</a:t>
            </a:r>
          </a:p>
        </p:txBody>
      </p:sp>
      <p:sp>
        <p:nvSpPr>
          <p:cNvPr id="37891" name="Rectangle 3"/>
          <p:cNvSpPr>
            <a:spLocks noGrp="1" noChangeArrowheads="1"/>
          </p:cNvSpPr>
          <p:nvPr>
            <p:ph idx="1"/>
          </p:nvPr>
        </p:nvSpPr>
        <p:spPr/>
        <p:txBody>
          <a:bodyPr/>
          <a:lstStyle/>
          <a:p>
            <a:pPr eaLnBrk="1" hangingPunct="1"/>
            <a:r>
              <a:rPr lang="en-US" smtClean="0"/>
              <a:t>Needs not consistently met</a:t>
            </a:r>
          </a:p>
          <a:p>
            <a:pPr eaLnBrk="1" hangingPunct="1"/>
            <a:r>
              <a:rPr lang="en-US" smtClean="0"/>
              <a:t>Insecurity and fear of being alone</a:t>
            </a:r>
          </a:p>
          <a:p>
            <a:pPr eaLnBrk="1" hangingPunct="1"/>
            <a:r>
              <a:rPr lang="en-US" smtClean="0"/>
              <a:t>Fussy, clingy, hard to satisfy</a:t>
            </a:r>
          </a:p>
          <a:p>
            <a:pPr eaLnBrk="1" hangingPunct="1">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Insecure-Avoidant</a:t>
            </a:r>
          </a:p>
        </p:txBody>
      </p:sp>
      <p:sp>
        <p:nvSpPr>
          <p:cNvPr id="38915" name="Rectangle 3"/>
          <p:cNvSpPr>
            <a:spLocks noGrp="1" noChangeArrowheads="1"/>
          </p:cNvSpPr>
          <p:nvPr>
            <p:ph idx="1"/>
          </p:nvPr>
        </p:nvSpPr>
        <p:spPr/>
        <p:txBody>
          <a:bodyPr/>
          <a:lstStyle/>
          <a:p>
            <a:pPr eaLnBrk="1" hangingPunct="1"/>
            <a:r>
              <a:rPr lang="en-US" smtClean="0"/>
              <a:t>No attachment; needs not met</a:t>
            </a:r>
          </a:p>
          <a:p>
            <a:pPr eaLnBrk="1" hangingPunct="1"/>
            <a:r>
              <a:rPr lang="en-US" smtClean="0"/>
              <a:t>Child does not seek comfort from caregiver</a:t>
            </a:r>
          </a:p>
          <a:p>
            <a:pPr eaLnBrk="1" hangingPunct="1"/>
            <a:r>
              <a:rPr lang="en-US" smtClean="0"/>
              <a:t>Child is neither curious nor clingy</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mtClean="0"/>
              <a:t>Disorganized</a:t>
            </a:r>
          </a:p>
        </p:txBody>
      </p:sp>
      <p:sp>
        <p:nvSpPr>
          <p:cNvPr id="39939" name="Rectangle 3"/>
          <p:cNvSpPr>
            <a:spLocks noGrp="1" noChangeArrowheads="1"/>
          </p:cNvSpPr>
          <p:nvPr>
            <p:ph idx="1"/>
          </p:nvPr>
        </p:nvSpPr>
        <p:spPr/>
        <p:txBody>
          <a:bodyPr/>
          <a:lstStyle/>
          <a:p>
            <a:pPr eaLnBrk="1" hangingPunct="1"/>
            <a:r>
              <a:rPr lang="en-US" smtClean="0"/>
              <a:t>Neither plays nor responds</a:t>
            </a:r>
          </a:p>
          <a:p>
            <a:pPr eaLnBrk="1" hangingPunct="1"/>
            <a:r>
              <a:rPr lang="en-US" smtClean="0"/>
              <a:t>Actions of mother</a:t>
            </a:r>
          </a:p>
          <a:p>
            <a:pPr eaLnBrk="1" hangingPunct="1"/>
            <a:r>
              <a:rPr lang="en-US" smtClean="0"/>
              <a:t>Cry, freeze, hit, retreat, etc.</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ctrTitle"/>
          </p:nvPr>
        </p:nvSpPr>
        <p:spPr/>
        <p:txBody>
          <a:bodyPr/>
          <a:lstStyle/>
          <a:p>
            <a:pPr eaLnBrk="1" hangingPunct="1"/>
            <a:r>
              <a:rPr lang="en-US" smtClean="0"/>
              <a:t>Attachment Styles</a:t>
            </a:r>
          </a:p>
        </p:txBody>
      </p:sp>
      <p:sp>
        <p:nvSpPr>
          <p:cNvPr id="40963" name="Rectangle 5"/>
          <p:cNvSpPr>
            <a:spLocks noGrp="1" noChangeArrowheads="1"/>
          </p:cNvSpPr>
          <p:nvPr>
            <p:ph type="subTitle" idx="1"/>
          </p:nvPr>
        </p:nvSpPr>
        <p:spPr/>
        <p:txBody>
          <a:bodyPr/>
          <a:lstStyle/>
          <a:p>
            <a:pPr algn="l" eaLnBrk="1" hangingPunct="1">
              <a:buFont typeface="Arial" charset="0"/>
              <a:buNone/>
            </a:pPr>
            <a:r>
              <a:rPr lang="en-US" smtClean="0"/>
              <a:t>Also vary by culture: Germany (insecure-avoidant); Japan (insecure-resistant)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mtClean="0"/>
              <a:t>Temperament</a:t>
            </a:r>
          </a:p>
        </p:txBody>
      </p:sp>
      <p:sp>
        <p:nvSpPr>
          <p:cNvPr id="41987" name="Rectangle 3"/>
          <p:cNvSpPr>
            <a:spLocks noGrp="1" noChangeArrowheads="1"/>
          </p:cNvSpPr>
          <p:nvPr>
            <p:ph idx="1"/>
          </p:nvPr>
        </p:nvSpPr>
        <p:spPr/>
        <p:txBody>
          <a:bodyPr/>
          <a:lstStyle/>
          <a:p>
            <a:pPr eaLnBrk="1" hangingPunct="1"/>
            <a:r>
              <a:rPr lang="en-US" sz="2800" smtClean="0"/>
              <a:t>Inborn behavioral tendencies</a:t>
            </a:r>
          </a:p>
          <a:p>
            <a:pPr eaLnBrk="1" hangingPunct="1"/>
            <a:r>
              <a:rPr lang="en-US" sz="2800" smtClean="0"/>
              <a:t>A way of relating to people, places and things</a:t>
            </a:r>
          </a:p>
          <a:p>
            <a:pPr eaLnBrk="1" hangingPunct="1"/>
            <a:r>
              <a:rPr lang="en-US" sz="2800" smtClean="0"/>
              <a:t>Not due to parenting</a:t>
            </a:r>
          </a:p>
          <a:p>
            <a:pPr eaLnBrk="1" hangingPunct="1"/>
            <a:r>
              <a:rPr lang="en-US" sz="2800" smtClean="0"/>
              <a:t>Shaped into personality</a:t>
            </a:r>
          </a:p>
          <a:p>
            <a:pPr eaLnBrk="1" hangingPunct="1"/>
            <a:endParaRPr lang="en-US" sz="2800" smtClean="0"/>
          </a:p>
          <a:p>
            <a:pPr eaLnBrk="1" hangingPunct="1"/>
            <a:endParaRPr lang="en-US" sz="2800"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mtClean="0"/>
              <a:t>New York Longitudinal Study</a:t>
            </a:r>
          </a:p>
        </p:txBody>
      </p:sp>
      <p:sp>
        <p:nvSpPr>
          <p:cNvPr id="43011" name="Rectangle 3"/>
          <p:cNvSpPr>
            <a:spLocks noGrp="1" noChangeArrowheads="1"/>
          </p:cNvSpPr>
          <p:nvPr>
            <p:ph idx="1"/>
          </p:nvPr>
        </p:nvSpPr>
        <p:spPr/>
        <p:txBody>
          <a:bodyPr/>
          <a:lstStyle/>
          <a:p>
            <a:pPr eaLnBrk="1" hangingPunct="1"/>
            <a:r>
              <a:rPr lang="en-US" smtClean="0"/>
              <a:t>Activity</a:t>
            </a:r>
          </a:p>
          <a:p>
            <a:pPr eaLnBrk="1" hangingPunct="1"/>
            <a:r>
              <a:rPr lang="en-US" smtClean="0"/>
              <a:t>Rhythmicity</a:t>
            </a:r>
          </a:p>
          <a:p>
            <a:pPr eaLnBrk="1" hangingPunct="1"/>
            <a:r>
              <a:rPr lang="en-US" smtClean="0"/>
              <a:t>Approach/Withdrawal</a:t>
            </a:r>
          </a:p>
          <a:p>
            <a:pPr eaLnBrk="1" hangingPunct="1"/>
            <a:r>
              <a:rPr lang="en-US" smtClean="0"/>
              <a:t>Adaptability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New York Longitudinal Study</a:t>
            </a:r>
          </a:p>
        </p:txBody>
      </p:sp>
      <p:sp>
        <p:nvSpPr>
          <p:cNvPr id="44035" name="Rectangle 3"/>
          <p:cNvSpPr>
            <a:spLocks noGrp="1" noChangeArrowheads="1"/>
          </p:cNvSpPr>
          <p:nvPr>
            <p:ph idx="1"/>
          </p:nvPr>
        </p:nvSpPr>
        <p:spPr/>
        <p:txBody>
          <a:bodyPr/>
          <a:lstStyle/>
          <a:p>
            <a:pPr eaLnBrk="1" hangingPunct="1"/>
            <a:r>
              <a:rPr lang="en-US" smtClean="0"/>
              <a:t>Intensity</a:t>
            </a:r>
          </a:p>
          <a:p>
            <a:pPr eaLnBrk="1" hangingPunct="1"/>
            <a:r>
              <a:rPr lang="en-US" smtClean="0"/>
              <a:t>Mood</a:t>
            </a:r>
          </a:p>
          <a:p>
            <a:pPr eaLnBrk="1" hangingPunct="1"/>
            <a:r>
              <a:rPr lang="en-US" smtClean="0"/>
              <a:t>Persistence and attention span</a:t>
            </a:r>
          </a:p>
          <a:p>
            <a:pPr eaLnBrk="1" hangingPunct="1"/>
            <a:r>
              <a:rPr lang="en-US" smtClean="0"/>
              <a:t>Distractibility</a:t>
            </a:r>
          </a:p>
          <a:p>
            <a:pPr eaLnBrk="1" hangingPunct="1"/>
            <a:r>
              <a:rPr lang="en-US" smtClean="0"/>
              <a:t>Sensory threshold</a:t>
            </a:r>
          </a:p>
          <a:p>
            <a:pPr eaLnBrk="1" hangingPunct="1"/>
            <a:endParaRPr lang="en-US" smtClean="0"/>
          </a:p>
          <a:p>
            <a:pPr eaLnBrk="1" hangingPunct="1"/>
            <a:endParaRPr 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b="1" smtClean="0"/>
              <a:t>Motor Development</a:t>
            </a:r>
          </a:p>
        </p:txBody>
      </p:sp>
      <p:sp>
        <p:nvSpPr>
          <p:cNvPr id="8195" name="Rectangle 3"/>
          <p:cNvSpPr>
            <a:spLocks noGrp="1" noChangeArrowheads="1"/>
          </p:cNvSpPr>
          <p:nvPr>
            <p:ph type="body" sz="half" idx="1"/>
          </p:nvPr>
        </p:nvSpPr>
        <p:spPr>
          <a:xfrm>
            <a:off x="1182688" y="2017713"/>
            <a:ext cx="3811587" cy="4114800"/>
          </a:xfrm>
        </p:spPr>
        <p:txBody>
          <a:bodyPr/>
          <a:lstStyle/>
          <a:p>
            <a:pPr eaLnBrk="1" hangingPunct="1"/>
            <a:r>
              <a:rPr lang="en-US" sz="2800" b="1" smtClean="0"/>
              <a:t>Newborn reflexes</a:t>
            </a:r>
          </a:p>
          <a:p>
            <a:pPr lvl="1" eaLnBrk="1" hangingPunct="1"/>
            <a:r>
              <a:rPr lang="en-US" b="1" smtClean="0"/>
              <a:t>Automatic responses to stimuli</a:t>
            </a:r>
          </a:p>
          <a:p>
            <a:pPr lvl="1" eaLnBrk="1" hangingPunct="1"/>
            <a:r>
              <a:rPr lang="en-US" b="1" smtClean="0"/>
              <a:t>Include sucking, rooting, palmer grasp, etc.</a:t>
            </a:r>
          </a:p>
        </p:txBody>
      </p:sp>
      <p:sp>
        <p:nvSpPr>
          <p:cNvPr id="8196" name="Content Placeholder 4"/>
          <p:cNvSpPr>
            <a:spLocks noGrp="1"/>
          </p:cNvSpPr>
          <p:nvPr>
            <p:ph sz="half" idx="2"/>
          </p:nvPr>
        </p:nvSpPr>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t>Temperament Types</a:t>
            </a:r>
          </a:p>
        </p:txBody>
      </p:sp>
      <p:sp>
        <p:nvSpPr>
          <p:cNvPr id="45059" name="Rectangle 3"/>
          <p:cNvSpPr>
            <a:spLocks noGrp="1" noChangeArrowheads="1"/>
          </p:cNvSpPr>
          <p:nvPr>
            <p:ph idx="1"/>
          </p:nvPr>
        </p:nvSpPr>
        <p:spPr/>
        <p:txBody>
          <a:bodyPr/>
          <a:lstStyle/>
          <a:p>
            <a:pPr eaLnBrk="1" hangingPunct="1"/>
            <a:r>
              <a:rPr lang="en-US" smtClean="0"/>
              <a:t>Easy or flexible (40% of those categorized)</a:t>
            </a:r>
          </a:p>
          <a:p>
            <a:pPr eaLnBrk="1" hangingPunct="1"/>
            <a:r>
              <a:rPr lang="en-US" smtClean="0"/>
              <a:t>Difficult, active, or feisty (10%)</a:t>
            </a:r>
          </a:p>
          <a:p>
            <a:pPr eaLnBrk="1" hangingPunct="1"/>
            <a:r>
              <a:rPr lang="en-US" smtClean="0"/>
              <a:t>Slow to warm up/cautious (15%)</a:t>
            </a:r>
          </a:p>
          <a:p>
            <a:pPr eaLnBrk="1" hangingPunct="1"/>
            <a:r>
              <a:rPr lang="en-US" smtClean="0"/>
              <a:t>35 percent are a combination</a:t>
            </a:r>
          </a:p>
          <a:p>
            <a:pPr eaLnBrk="1" hangingPunct="1"/>
            <a:r>
              <a:rPr lang="en-US" smtClean="0"/>
              <a:t>Goodness of fit</a:t>
            </a:r>
          </a:p>
          <a:p>
            <a:pPr eaLnBrk="1" hangingPunct="1"/>
            <a:endParaRPr lang="en-US"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mtClean="0"/>
              <a:t>Trust Vs Mistrust</a:t>
            </a:r>
          </a:p>
        </p:txBody>
      </p:sp>
      <p:sp>
        <p:nvSpPr>
          <p:cNvPr id="46083" name="Rectangle 3"/>
          <p:cNvSpPr>
            <a:spLocks noGrp="1" noChangeArrowheads="1"/>
          </p:cNvSpPr>
          <p:nvPr>
            <p:ph idx="1"/>
          </p:nvPr>
        </p:nvSpPr>
        <p:spPr/>
        <p:txBody>
          <a:bodyPr/>
          <a:lstStyle/>
          <a:p>
            <a:pPr eaLnBrk="1" hangingPunct="1"/>
            <a:r>
              <a:rPr lang="en-US" smtClean="0"/>
              <a:t>Problems in developing trust</a:t>
            </a:r>
          </a:p>
          <a:p>
            <a:pPr eaLnBrk="1" hangingPunct="1"/>
            <a:r>
              <a:rPr lang="en-US" smtClean="0"/>
              <a:t>Parents who don’t show affection toward child</a:t>
            </a:r>
          </a:p>
          <a:p>
            <a:pPr eaLnBrk="1" hangingPunct="1"/>
            <a:r>
              <a:rPr lang="en-US" smtClean="0"/>
              <a:t>Tension, irritability in the household</a:t>
            </a:r>
          </a:p>
          <a:p>
            <a:pPr eaLnBrk="1" hangingPunct="1">
              <a:buFont typeface="Wingdings" pitchFamily="2" charset="2"/>
              <a:buNone/>
            </a:pPr>
            <a:r>
              <a:rPr lang="en-US" smtClean="0"/>
              <a:t>(Stress and neurological development)</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smtClean="0"/>
              <a:t>Erikson’s Trust Vs Mistrust</a:t>
            </a:r>
          </a:p>
        </p:txBody>
      </p:sp>
      <p:sp>
        <p:nvSpPr>
          <p:cNvPr id="47107" name="Rectangle 3"/>
          <p:cNvSpPr>
            <a:spLocks noGrp="1" noChangeArrowheads="1"/>
          </p:cNvSpPr>
          <p:nvPr>
            <p:ph idx="1"/>
          </p:nvPr>
        </p:nvSpPr>
        <p:spPr/>
        <p:txBody>
          <a:bodyPr/>
          <a:lstStyle/>
          <a:p>
            <a:pPr eaLnBrk="1" hangingPunct="1"/>
            <a:r>
              <a:rPr lang="en-US" smtClean="0"/>
              <a:t>Requirements for developing trust</a:t>
            </a:r>
          </a:p>
          <a:p>
            <a:pPr eaLnBrk="1" hangingPunct="1"/>
            <a:r>
              <a:rPr lang="en-US" smtClean="0"/>
              <a:t>Regular, adequate care</a:t>
            </a:r>
          </a:p>
          <a:p>
            <a:pPr eaLnBrk="1" hangingPunct="1"/>
            <a:r>
              <a:rPr lang="en-US" smtClean="0"/>
              <a:t>Sufficient sucking</a:t>
            </a:r>
          </a:p>
          <a:p>
            <a:pPr eaLnBrk="1" hangingPunct="1"/>
            <a:r>
              <a:rPr lang="en-US" smtClean="0"/>
              <a:t>Cuddling and physical contact</a:t>
            </a:r>
          </a:p>
          <a:p>
            <a:pPr eaLnBrk="1" hangingPunct="1"/>
            <a:r>
              <a:rPr lang="en-US" smtClean="0"/>
              <a:t>Overall message that they are loved</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mtClean="0"/>
              <a:t>Erikson’s Autonomy Vs Shame and Doubt</a:t>
            </a:r>
          </a:p>
        </p:txBody>
      </p:sp>
      <p:sp>
        <p:nvSpPr>
          <p:cNvPr id="48131" name="Rectangle 3"/>
          <p:cNvSpPr>
            <a:spLocks noGrp="1" noChangeArrowheads="1"/>
          </p:cNvSpPr>
          <p:nvPr>
            <p:ph idx="1"/>
          </p:nvPr>
        </p:nvSpPr>
        <p:spPr/>
        <p:txBody>
          <a:bodyPr/>
          <a:lstStyle/>
          <a:p>
            <a:pPr eaLnBrk="1" hangingPunct="1"/>
            <a:r>
              <a:rPr lang="en-US" smtClean="0"/>
              <a:t>Found in 1-2 year old children</a:t>
            </a:r>
          </a:p>
          <a:p>
            <a:pPr eaLnBrk="1" hangingPunct="1"/>
            <a:r>
              <a:rPr lang="en-US" smtClean="0"/>
              <a:t>Toddlers want independence or autonomy</a:t>
            </a:r>
          </a:p>
          <a:p>
            <a:pPr eaLnBrk="1" hangingPunct="1"/>
            <a:r>
              <a:rPr lang="en-US" smtClean="0"/>
              <a:t>Should be allowed to be independent within safe limits</a:t>
            </a:r>
          </a:p>
          <a:p>
            <a:pPr eaLnBrk="1" hangingPunct="1"/>
            <a:r>
              <a:rPr lang="en-US" smtClean="0"/>
              <a:t>Pride requires self-evaluation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b="1" smtClean="0"/>
              <a:t>Motor Development</a:t>
            </a:r>
          </a:p>
        </p:txBody>
      </p:sp>
      <p:sp>
        <p:nvSpPr>
          <p:cNvPr id="9219" name="Rectangle 3"/>
          <p:cNvSpPr>
            <a:spLocks noGrp="1" noChangeArrowheads="1"/>
          </p:cNvSpPr>
          <p:nvPr>
            <p:ph type="body" sz="half" idx="1"/>
          </p:nvPr>
        </p:nvSpPr>
        <p:spPr>
          <a:xfrm>
            <a:off x="1182688" y="2659063"/>
            <a:ext cx="3811587" cy="3473450"/>
          </a:xfrm>
        </p:spPr>
        <p:txBody>
          <a:bodyPr/>
          <a:lstStyle/>
          <a:p>
            <a:pPr eaLnBrk="1" hangingPunct="1"/>
            <a:r>
              <a:rPr lang="en-US" sz="2800" b="1" smtClean="0"/>
              <a:t>Gross motor skills</a:t>
            </a:r>
          </a:p>
          <a:p>
            <a:pPr eaLnBrk="1" hangingPunct="1"/>
            <a:r>
              <a:rPr lang="en-US" sz="2800" b="1" smtClean="0"/>
              <a:t>Large movements</a:t>
            </a:r>
          </a:p>
        </p:txBody>
      </p:sp>
      <p:sp>
        <p:nvSpPr>
          <p:cNvPr id="9220" name="Content Placeholder 4"/>
          <p:cNvSpPr>
            <a:spLocks noGrp="1"/>
          </p:cNvSpPr>
          <p:nvPr>
            <p:ph sz="half" idx="2"/>
          </p:nvPr>
        </p:nvSpPr>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b="1" smtClean="0"/>
              <a:t>Motor Development</a:t>
            </a:r>
          </a:p>
        </p:txBody>
      </p:sp>
      <p:sp>
        <p:nvSpPr>
          <p:cNvPr id="10243" name="Rectangle 3"/>
          <p:cNvSpPr>
            <a:spLocks noGrp="1" noChangeArrowheads="1"/>
          </p:cNvSpPr>
          <p:nvPr>
            <p:ph idx="1"/>
          </p:nvPr>
        </p:nvSpPr>
        <p:spPr/>
        <p:txBody>
          <a:bodyPr/>
          <a:lstStyle/>
          <a:p>
            <a:pPr eaLnBrk="1" hangingPunct="1"/>
            <a:r>
              <a:rPr lang="en-US" b="1" smtClean="0"/>
              <a:t>Fine motor skills</a:t>
            </a:r>
          </a:p>
          <a:p>
            <a:pPr lvl="1" eaLnBrk="1" hangingPunct="1"/>
            <a:r>
              <a:rPr lang="en-US" sz="3200" b="1" smtClean="0"/>
              <a:t>Precise movements of hand and fingers</a:t>
            </a:r>
          </a:p>
          <a:p>
            <a:pPr lvl="1" eaLnBrk="1" hangingPunct="1"/>
            <a:r>
              <a:rPr lang="en-US" sz="3200" b="1" smtClean="0"/>
              <a:t>Eye-hand coordination</a:t>
            </a:r>
          </a:p>
          <a:p>
            <a:pPr lvl="1" eaLnBrk="1" hangingPunct="1"/>
            <a:r>
              <a:rPr lang="en-US" sz="3200" b="1" smtClean="0"/>
              <a:t>Manipulating small objects </a:t>
            </a:r>
          </a:p>
          <a:p>
            <a:pPr lvl="1" eaLnBrk="1" hangingPunct="1"/>
            <a:r>
              <a:rPr lang="en-US" sz="3200" b="1" smtClean="0"/>
              <a:t>Take longer to acquire</a:t>
            </a:r>
          </a:p>
          <a:p>
            <a:pPr eaLnBrk="1" hangingPunct="1">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Sensory Development</a:t>
            </a:r>
          </a:p>
        </p:txBody>
      </p:sp>
      <p:sp>
        <p:nvSpPr>
          <p:cNvPr id="11267" name="Rectangle 3"/>
          <p:cNvSpPr>
            <a:spLocks noGrp="1" noChangeArrowheads="1"/>
          </p:cNvSpPr>
          <p:nvPr>
            <p:ph idx="1"/>
          </p:nvPr>
        </p:nvSpPr>
        <p:spPr/>
        <p:txBody>
          <a:bodyPr/>
          <a:lstStyle/>
          <a:p>
            <a:pPr eaLnBrk="1" hangingPunct="1">
              <a:lnSpc>
                <a:spcPct val="90000"/>
              </a:lnSpc>
            </a:pPr>
            <a:r>
              <a:rPr lang="en-US" b="1" smtClean="0"/>
              <a:t>Vision-least developed sense at birth</a:t>
            </a:r>
          </a:p>
          <a:p>
            <a:pPr lvl="1" eaLnBrk="1" hangingPunct="1">
              <a:lnSpc>
                <a:spcPct val="90000"/>
              </a:lnSpc>
            </a:pPr>
            <a:r>
              <a:rPr lang="en-US" b="1" smtClean="0"/>
              <a:t>Newborn focus 8-16 inches away</a:t>
            </a:r>
          </a:p>
          <a:p>
            <a:pPr lvl="1" eaLnBrk="1" hangingPunct="1">
              <a:lnSpc>
                <a:spcPct val="90000"/>
              </a:lnSpc>
            </a:pPr>
            <a:r>
              <a:rPr lang="en-US" b="1" smtClean="0"/>
              <a:t>Problems scanning/tracking</a:t>
            </a:r>
          </a:p>
          <a:p>
            <a:pPr lvl="1" eaLnBrk="1" hangingPunct="1">
              <a:lnSpc>
                <a:spcPct val="90000"/>
              </a:lnSpc>
            </a:pPr>
            <a:r>
              <a:rPr lang="en-US" b="1" smtClean="0"/>
              <a:t>Binocular vision at 14 weeks</a:t>
            </a:r>
          </a:p>
          <a:p>
            <a:pPr lvl="1" eaLnBrk="1" hangingPunct="1">
              <a:lnSpc>
                <a:spcPct val="90000"/>
              </a:lnSpc>
            </a:pPr>
            <a:r>
              <a:rPr lang="en-US" b="1" smtClean="0"/>
              <a:t>Color vision poor</a:t>
            </a:r>
          </a:p>
          <a:p>
            <a:pPr eaLnBrk="1" hangingPunct="1">
              <a:lnSpc>
                <a:spcPct val="90000"/>
              </a:lnSpc>
            </a:pPr>
            <a:r>
              <a:rPr lang="en-US" b="1" smtClean="0"/>
              <a:t>Hearing-most developed sense at birth</a:t>
            </a:r>
          </a:p>
          <a:p>
            <a:pPr eaLnBrk="1" hangingPunct="1">
              <a:lnSpc>
                <a:spcPct val="90000"/>
              </a:lnSpc>
            </a:pPr>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b="1" smtClean="0"/>
              <a:t>Nutrition: Ideal Diet</a:t>
            </a:r>
          </a:p>
        </p:txBody>
      </p:sp>
      <p:sp>
        <p:nvSpPr>
          <p:cNvPr id="12291" name="Rectangle 3"/>
          <p:cNvSpPr>
            <a:spLocks noGrp="1" noChangeArrowheads="1"/>
          </p:cNvSpPr>
          <p:nvPr>
            <p:ph idx="1"/>
          </p:nvPr>
        </p:nvSpPr>
        <p:spPr/>
        <p:txBody>
          <a:bodyPr/>
          <a:lstStyle/>
          <a:p>
            <a:pPr eaLnBrk="1" hangingPunct="1"/>
            <a:r>
              <a:rPr lang="en-US" sz="2400" b="1" smtClean="0"/>
              <a:t>Breast milk</a:t>
            </a:r>
          </a:p>
          <a:p>
            <a:pPr eaLnBrk="1" hangingPunct="1"/>
            <a:r>
              <a:rPr lang="en-US" sz="2400" b="1" smtClean="0"/>
              <a:t>Pros of breastfeeding</a:t>
            </a:r>
          </a:p>
          <a:p>
            <a:pPr eaLnBrk="1" hangingPunct="1"/>
            <a:r>
              <a:rPr lang="en-US" sz="2400" b="1" smtClean="0"/>
              <a:t>When to avoid breastfeeding</a:t>
            </a:r>
          </a:p>
          <a:p>
            <a:pPr eaLnBrk="1" hangingPunct="1"/>
            <a:r>
              <a:rPr lang="en-US" sz="2400" b="1" smtClean="0">
                <a:hlinkClick r:id="rId3"/>
              </a:rPr>
              <a:t>Wetnursing Today?</a:t>
            </a:r>
            <a:endParaRPr lang="en-US" sz="2400" b="1" smtClean="0"/>
          </a:p>
          <a:p>
            <a:pPr lvl="1" eaLnBrk="1" hangingPunct="1"/>
            <a:r>
              <a:rPr lang="en-US" sz="2000" b="1" smtClean="0"/>
              <a:t>Find out more at http://www.prolacta.com/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b="1" smtClean="0"/>
              <a:t>Malnutrition</a:t>
            </a:r>
          </a:p>
        </p:txBody>
      </p:sp>
      <p:sp>
        <p:nvSpPr>
          <p:cNvPr id="13315" name="Rectangle 3"/>
          <p:cNvSpPr>
            <a:spLocks noGrp="1" noChangeArrowheads="1"/>
          </p:cNvSpPr>
          <p:nvPr>
            <p:ph type="body" sz="half" idx="1"/>
          </p:nvPr>
        </p:nvSpPr>
        <p:spPr/>
        <p:txBody>
          <a:bodyPr/>
          <a:lstStyle/>
          <a:p>
            <a:pPr eaLnBrk="1" hangingPunct="1"/>
            <a:r>
              <a:rPr lang="en-US" sz="2800" b="1" smtClean="0"/>
              <a:t>In developing countries:</a:t>
            </a:r>
          </a:p>
          <a:p>
            <a:pPr lvl="1" eaLnBrk="1" hangingPunct="1"/>
            <a:r>
              <a:rPr lang="en-US" sz="2400" b="1" smtClean="0"/>
              <a:t>Infantile marasmus</a:t>
            </a:r>
          </a:p>
          <a:p>
            <a:pPr lvl="1" eaLnBrk="1" hangingPunct="1"/>
            <a:r>
              <a:rPr lang="en-US" sz="2400" b="1" smtClean="0"/>
              <a:t>Kwashiorkor</a:t>
            </a:r>
            <a:endParaRPr lang="en-US" sz="2400" smtClean="0"/>
          </a:p>
          <a:p>
            <a:pPr eaLnBrk="1" hangingPunct="1"/>
            <a:r>
              <a:rPr lang="en-US" sz="2800" b="1" smtClean="0"/>
              <a:t>In United States:</a:t>
            </a:r>
          </a:p>
          <a:p>
            <a:pPr lvl="1" eaLnBrk="1" hangingPunct="1"/>
            <a:r>
              <a:rPr lang="en-US" sz="2400" b="1" smtClean="0"/>
              <a:t>Milk-anemia</a:t>
            </a:r>
          </a:p>
        </p:txBody>
      </p:sp>
      <p:pic>
        <p:nvPicPr>
          <p:cNvPr id="13316" name="Content Placeholder 5" descr="Kwashiorkor_6903.jpg"/>
          <p:cNvPicPr>
            <a:picLocks noGrp="1" noChangeAspect="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4800600" y="2286000"/>
            <a:ext cx="3470275" cy="2590800"/>
          </a:xfrm>
        </p:spPr>
      </p:pic>
      <p:sp>
        <p:nvSpPr>
          <p:cNvPr id="13317" name="TextBox 6"/>
          <p:cNvSpPr txBox="1">
            <a:spLocks noChangeArrowheads="1"/>
          </p:cNvSpPr>
          <p:nvPr/>
        </p:nvSpPr>
        <p:spPr bwMode="auto">
          <a:xfrm>
            <a:off x="4953000" y="5029200"/>
            <a:ext cx="2971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t>Photo Courtesy CDC</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Blends</Template>
  <TotalTime>338</TotalTime>
  <Words>4596</Words>
  <Application>Microsoft Office PowerPoint</Application>
  <PresentationFormat>On-screen Show (4:3)</PresentationFormat>
  <Paragraphs>467</Paragraphs>
  <Slides>43</Slides>
  <Notes>43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49" baseType="lpstr">
      <vt:lpstr>Arial</vt:lpstr>
      <vt:lpstr>Tahoma</vt:lpstr>
      <vt:lpstr>Wingdings</vt:lpstr>
      <vt:lpstr>Calibri</vt:lpstr>
      <vt:lpstr>Blends</vt:lpstr>
      <vt:lpstr>Microsoft Photo Editor 3.0 Photo</vt:lpstr>
      <vt:lpstr>Infancy</vt:lpstr>
      <vt:lpstr>Physical Growth</vt:lpstr>
      <vt:lpstr>The Brain</vt:lpstr>
      <vt:lpstr>Motor Development</vt:lpstr>
      <vt:lpstr>Motor Development</vt:lpstr>
      <vt:lpstr>Motor Development</vt:lpstr>
      <vt:lpstr>Sensory Development</vt:lpstr>
      <vt:lpstr>Nutrition: Ideal Diet</vt:lpstr>
      <vt:lpstr>Malnutrition</vt:lpstr>
      <vt:lpstr>Cognitive Development</vt:lpstr>
      <vt:lpstr>Sensorimotor intelligence</vt:lpstr>
      <vt:lpstr>Substages</vt:lpstr>
      <vt:lpstr>Stage One</vt:lpstr>
      <vt:lpstr>Stage Two</vt:lpstr>
      <vt:lpstr>Stage Three</vt:lpstr>
      <vt:lpstr>Stage Four</vt:lpstr>
      <vt:lpstr>Stage Five</vt:lpstr>
      <vt:lpstr>Stage Six</vt:lpstr>
      <vt:lpstr>Communication</vt:lpstr>
      <vt:lpstr>Newborn Communication</vt:lpstr>
      <vt:lpstr>2-5 Months</vt:lpstr>
      <vt:lpstr>6 Months</vt:lpstr>
      <vt:lpstr>10 Months</vt:lpstr>
      <vt:lpstr>12-13 Months</vt:lpstr>
      <vt:lpstr>18-24 Months</vt:lpstr>
      <vt:lpstr>Helping Children Learn to Speak</vt:lpstr>
      <vt:lpstr>Theories of Language Development</vt:lpstr>
      <vt:lpstr>Psychosocial Development in Infancy</vt:lpstr>
      <vt:lpstr>Emotions</vt:lpstr>
      <vt:lpstr>Emotions</vt:lpstr>
      <vt:lpstr>Attachment styles</vt:lpstr>
      <vt:lpstr>Secure Attachments</vt:lpstr>
      <vt:lpstr>Insecure-Resistant</vt:lpstr>
      <vt:lpstr>Insecure-Avoidant</vt:lpstr>
      <vt:lpstr>Disorganized</vt:lpstr>
      <vt:lpstr>Attachment Styles</vt:lpstr>
      <vt:lpstr>Temperament</vt:lpstr>
      <vt:lpstr>New York Longitudinal Study</vt:lpstr>
      <vt:lpstr>New York Longitudinal Study</vt:lpstr>
      <vt:lpstr>Temperament Types</vt:lpstr>
      <vt:lpstr>Trust Vs Mistrust</vt:lpstr>
      <vt:lpstr>Erikson’s Trust Vs Mistrust</vt:lpstr>
      <vt:lpstr>Erikson’s Autonomy Vs Shame and Doubt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Infancy</dc:title>
  <dc:creator>Laura</dc:creator>
  <cp:lastModifiedBy>Shireen</cp:lastModifiedBy>
  <cp:revision>38</cp:revision>
  <dcterms:created xsi:type="dcterms:W3CDTF">2010-12-22T17:55:26Z</dcterms:created>
  <dcterms:modified xsi:type="dcterms:W3CDTF">2012-11-03T20:51:16Z</dcterms:modified>
</cp:coreProperties>
</file>