
<file path=[Content_Types].xml><?xml version="1.0" encoding="utf-8"?>
<Types xmlns="http://schemas.openxmlformats.org/package/2006/content-types">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34"/>
  </p:notesMasterIdLst>
  <p:sldIdLst>
    <p:sldId id="256" r:id="rId2"/>
    <p:sldId id="257" r:id="rId3"/>
    <p:sldId id="258" r:id="rId4"/>
    <p:sldId id="259" r:id="rId5"/>
    <p:sldId id="260" r:id="rId6"/>
    <p:sldId id="265" r:id="rId7"/>
    <p:sldId id="261" r:id="rId8"/>
    <p:sldId id="264" r:id="rId9"/>
    <p:sldId id="266" r:id="rId10"/>
    <p:sldId id="267" r:id="rId11"/>
    <p:sldId id="268" r:id="rId12"/>
    <p:sldId id="269" r:id="rId13"/>
    <p:sldId id="270" r:id="rId14"/>
    <p:sldId id="271" r:id="rId15"/>
    <p:sldId id="272" r:id="rId16"/>
    <p:sldId id="273" r:id="rId17"/>
    <p:sldId id="274" r:id="rId18"/>
    <p:sldId id="275" r:id="rId19"/>
    <p:sldId id="276" r:id="rId20"/>
    <p:sldId id="277" r:id="rId21"/>
    <p:sldId id="279" r:id="rId22"/>
    <p:sldId id="280" r:id="rId23"/>
    <p:sldId id="301" r:id="rId24"/>
    <p:sldId id="302" r:id="rId25"/>
    <p:sldId id="298" r:id="rId26"/>
    <p:sldId id="299" r:id="rId27"/>
    <p:sldId id="300" r:id="rId28"/>
    <p:sldId id="303" r:id="rId29"/>
    <p:sldId id="304" r:id="rId30"/>
    <p:sldId id="305" r:id="rId31"/>
    <p:sldId id="306" r:id="rId32"/>
    <p:sldId id="284" r:id="rId3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Tahoma" charset="0"/>
        <a:ea typeface="+mn-ea"/>
        <a:cs typeface="Arial" charset="0"/>
      </a:defRPr>
    </a:lvl1pPr>
    <a:lvl2pPr marL="457200" algn="l" rtl="0" fontAlgn="base">
      <a:spcBef>
        <a:spcPct val="0"/>
      </a:spcBef>
      <a:spcAft>
        <a:spcPct val="0"/>
      </a:spcAft>
      <a:defRPr kern="1200">
        <a:solidFill>
          <a:schemeClr val="tx1"/>
        </a:solidFill>
        <a:latin typeface="Tahoma" charset="0"/>
        <a:ea typeface="+mn-ea"/>
        <a:cs typeface="Arial" charset="0"/>
      </a:defRPr>
    </a:lvl2pPr>
    <a:lvl3pPr marL="914400" algn="l" rtl="0" fontAlgn="base">
      <a:spcBef>
        <a:spcPct val="0"/>
      </a:spcBef>
      <a:spcAft>
        <a:spcPct val="0"/>
      </a:spcAft>
      <a:defRPr kern="1200">
        <a:solidFill>
          <a:schemeClr val="tx1"/>
        </a:solidFill>
        <a:latin typeface="Tahoma" charset="0"/>
        <a:ea typeface="+mn-ea"/>
        <a:cs typeface="Arial" charset="0"/>
      </a:defRPr>
    </a:lvl3pPr>
    <a:lvl4pPr marL="1371600" algn="l" rtl="0" fontAlgn="base">
      <a:spcBef>
        <a:spcPct val="0"/>
      </a:spcBef>
      <a:spcAft>
        <a:spcPct val="0"/>
      </a:spcAft>
      <a:defRPr kern="1200">
        <a:solidFill>
          <a:schemeClr val="tx1"/>
        </a:solidFill>
        <a:latin typeface="Tahoma" charset="0"/>
        <a:ea typeface="+mn-ea"/>
        <a:cs typeface="Arial" charset="0"/>
      </a:defRPr>
    </a:lvl4pPr>
    <a:lvl5pPr marL="1828800" algn="l" rtl="0" fontAlgn="base">
      <a:spcBef>
        <a:spcPct val="0"/>
      </a:spcBef>
      <a:spcAft>
        <a:spcPct val="0"/>
      </a:spcAft>
      <a:defRPr kern="1200">
        <a:solidFill>
          <a:schemeClr val="tx1"/>
        </a:solidFill>
        <a:latin typeface="Tahoma" charset="0"/>
        <a:ea typeface="+mn-ea"/>
        <a:cs typeface="Arial" charset="0"/>
      </a:defRPr>
    </a:lvl5pPr>
    <a:lvl6pPr marL="2286000" algn="l" defTabSz="914400" rtl="0" eaLnBrk="1" latinLnBrk="0" hangingPunct="1">
      <a:defRPr kern="1200">
        <a:solidFill>
          <a:schemeClr val="tx1"/>
        </a:solidFill>
        <a:latin typeface="Tahoma" charset="0"/>
        <a:ea typeface="+mn-ea"/>
        <a:cs typeface="Arial" charset="0"/>
      </a:defRPr>
    </a:lvl6pPr>
    <a:lvl7pPr marL="2743200" algn="l" defTabSz="914400" rtl="0" eaLnBrk="1" latinLnBrk="0" hangingPunct="1">
      <a:defRPr kern="1200">
        <a:solidFill>
          <a:schemeClr val="tx1"/>
        </a:solidFill>
        <a:latin typeface="Tahoma" charset="0"/>
        <a:ea typeface="+mn-ea"/>
        <a:cs typeface="Arial" charset="0"/>
      </a:defRPr>
    </a:lvl7pPr>
    <a:lvl8pPr marL="3200400" algn="l" defTabSz="914400" rtl="0" eaLnBrk="1" latinLnBrk="0" hangingPunct="1">
      <a:defRPr kern="1200">
        <a:solidFill>
          <a:schemeClr val="tx1"/>
        </a:solidFill>
        <a:latin typeface="Tahoma" charset="0"/>
        <a:ea typeface="+mn-ea"/>
        <a:cs typeface="Arial" charset="0"/>
      </a:defRPr>
    </a:lvl8pPr>
    <a:lvl9pPr marL="3657600" algn="l" defTabSz="914400" rtl="0" eaLnBrk="1" latinLnBrk="0" hangingPunct="1">
      <a:defRPr kern="1200">
        <a:solidFill>
          <a:schemeClr val="tx1"/>
        </a:solidFill>
        <a:latin typeface="Tahoma"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833" autoAdjust="0"/>
    <p:restoredTop sz="65167" autoAdjust="0"/>
  </p:normalViewPr>
  <p:slideViewPr>
    <p:cSldViewPr>
      <p:cViewPr varScale="1">
        <p:scale>
          <a:sx n="47" d="100"/>
          <a:sy n="47" d="100"/>
        </p:scale>
        <p:origin x="-1200" y="-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177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54CB8D4C-BEA9-4354-B81D-38F5EED9A303}" type="datetimeFigureOut">
              <a:rPr lang="en-US"/>
              <a:pPr>
                <a:defRPr/>
              </a:pPr>
              <a:t>11/5/2012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9E6B8969-9680-4F8F-B7B3-2AEE67C744CB}" type="slidenum">
              <a:rPr lang="en-US"/>
              <a:pPr>
                <a:defRPr/>
              </a:pPr>
              <a:t>‹#›</a:t>
            </a:fld>
            <a:endParaRPr lang="en-US"/>
          </a:p>
        </p:txBody>
      </p:sp>
    </p:spTree>
    <p:extLst>
      <p:ext uri="{BB962C8B-B14F-4D97-AF65-F5344CB8AC3E}">
        <p14:creationId xmlns:p14="http://schemas.microsoft.com/office/powerpoint/2010/main" val="234247046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Here we are in early adulthood.  This is the period of life when we are in our 20s and 30s.</a:t>
            </a:r>
          </a:p>
        </p:txBody>
      </p:sp>
      <p:sp>
        <p:nvSpPr>
          <p:cNvPr id="368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Tahoma" charset="0"/>
                <a:cs typeface="Arial" charset="0"/>
              </a:defRPr>
            </a:lvl1pPr>
            <a:lvl2pPr marL="742950" indent="-285750" eaLnBrk="0" hangingPunct="0">
              <a:defRPr>
                <a:solidFill>
                  <a:schemeClr val="tx1"/>
                </a:solidFill>
                <a:latin typeface="Tahoma" charset="0"/>
                <a:cs typeface="Arial" charset="0"/>
              </a:defRPr>
            </a:lvl2pPr>
            <a:lvl3pPr marL="1143000" indent="-228600" eaLnBrk="0" hangingPunct="0">
              <a:defRPr>
                <a:solidFill>
                  <a:schemeClr val="tx1"/>
                </a:solidFill>
                <a:latin typeface="Tahoma" charset="0"/>
                <a:cs typeface="Arial" charset="0"/>
              </a:defRPr>
            </a:lvl3pPr>
            <a:lvl4pPr marL="1600200" indent="-228600" eaLnBrk="0" hangingPunct="0">
              <a:defRPr>
                <a:solidFill>
                  <a:schemeClr val="tx1"/>
                </a:solidFill>
                <a:latin typeface="Tahoma" charset="0"/>
                <a:cs typeface="Arial" charset="0"/>
              </a:defRPr>
            </a:lvl4pPr>
            <a:lvl5pPr marL="2057400" indent="-228600" eaLnBrk="0" hangingPunct="0">
              <a:defRPr>
                <a:solidFill>
                  <a:schemeClr val="tx1"/>
                </a:solidFill>
                <a:latin typeface="Tahoma" charset="0"/>
                <a:cs typeface="Arial" charset="0"/>
              </a:defRPr>
            </a:lvl5pPr>
            <a:lvl6pPr marL="2514600" indent="-228600" eaLnBrk="0" fontAlgn="base" hangingPunct="0">
              <a:spcBef>
                <a:spcPct val="0"/>
              </a:spcBef>
              <a:spcAft>
                <a:spcPct val="0"/>
              </a:spcAft>
              <a:defRPr>
                <a:solidFill>
                  <a:schemeClr val="tx1"/>
                </a:solidFill>
                <a:latin typeface="Tahoma" charset="0"/>
                <a:cs typeface="Arial" charset="0"/>
              </a:defRPr>
            </a:lvl6pPr>
            <a:lvl7pPr marL="2971800" indent="-228600" eaLnBrk="0" fontAlgn="base" hangingPunct="0">
              <a:spcBef>
                <a:spcPct val="0"/>
              </a:spcBef>
              <a:spcAft>
                <a:spcPct val="0"/>
              </a:spcAft>
              <a:defRPr>
                <a:solidFill>
                  <a:schemeClr val="tx1"/>
                </a:solidFill>
                <a:latin typeface="Tahoma" charset="0"/>
                <a:cs typeface="Arial" charset="0"/>
              </a:defRPr>
            </a:lvl7pPr>
            <a:lvl8pPr marL="3429000" indent="-228600" eaLnBrk="0" fontAlgn="base" hangingPunct="0">
              <a:spcBef>
                <a:spcPct val="0"/>
              </a:spcBef>
              <a:spcAft>
                <a:spcPct val="0"/>
              </a:spcAft>
              <a:defRPr>
                <a:solidFill>
                  <a:schemeClr val="tx1"/>
                </a:solidFill>
                <a:latin typeface="Tahoma" charset="0"/>
                <a:cs typeface="Arial" charset="0"/>
              </a:defRPr>
            </a:lvl8pPr>
            <a:lvl9pPr marL="3886200" indent="-228600" eaLnBrk="0" fontAlgn="base" hangingPunct="0">
              <a:spcBef>
                <a:spcPct val="0"/>
              </a:spcBef>
              <a:spcAft>
                <a:spcPct val="0"/>
              </a:spcAft>
              <a:defRPr>
                <a:solidFill>
                  <a:schemeClr val="tx1"/>
                </a:solidFill>
                <a:latin typeface="Tahoma" charset="0"/>
                <a:cs typeface="Arial" charset="0"/>
              </a:defRPr>
            </a:lvl9pPr>
          </a:lstStyle>
          <a:p>
            <a:pPr eaLnBrk="1" hangingPunct="1"/>
            <a:fld id="{28F8E9E6-F8A5-41A4-9678-644FB11FCEEF}" type="slidenum">
              <a:rPr lang="en-US" smtClean="0"/>
              <a:pPr eaLnBrk="1" hangingPunct="1"/>
              <a:t>1</a:t>
            </a:fld>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60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Have you ever heard a conversation between a 14 year old and someone in their mid-thirties?  If it’s a parent and child, you may have heard the 14 year old enthusiastically describe a plan of action while the 35 year old was quick to explain why the plan was unreasonable.</a:t>
            </a:r>
          </a:p>
          <a:p>
            <a:pPr eaLnBrk="1" hangingPunct="1">
              <a:spcBef>
                <a:spcPct val="0"/>
              </a:spcBef>
            </a:pPr>
            <a:endParaRPr lang="en-US" smtClean="0"/>
          </a:p>
          <a:p>
            <a:pPr eaLnBrk="1" hangingPunct="1">
              <a:spcBef>
                <a:spcPct val="0"/>
              </a:spcBef>
            </a:pPr>
            <a:r>
              <a:rPr lang="en-US" smtClean="0"/>
              <a:t>This practical, realistic approach is the hallmark of postformal thinking.</a:t>
            </a:r>
          </a:p>
          <a:p>
            <a:pPr eaLnBrk="1" hangingPunct="1">
              <a:spcBef>
                <a:spcPct val="0"/>
              </a:spcBef>
            </a:pPr>
            <a:endParaRPr lang="en-US" smtClean="0"/>
          </a:p>
          <a:p>
            <a:pPr eaLnBrk="1" hangingPunct="1">
              <a:spcBef>
                <a:spcPct val="0"/>
              </a:spcBef>
            </a:pPr>
            <a:r>
              <a:rPr lang="en-US" smtClean="0"/>
              <a:t>Postformal thinking is both abstract, realistic, and personal.  In early adulthood, we become less concerned with what our peers think and experience reveals what is likely to happen.  Not just what is possible.</a:t>
            </a:r>
          </a:p>
        </p:txBody>
      </p:sp>
      <p:sp>
        <p:nvSpPr>
          <p:cNvPr id="460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Tahoma" charset="0"/>
                <a:cs typeface="Arial" charset="0"/>
              </a:defRPr>
            </a:lvl1pPr>
            <a:lvl2pPr marL="742950" indent="-285750" eaLnBrk="0" hangingPunct="0">
              <a:defRPr>
                <a:solidFill>
                  <a:schemeClr val="tx1"/>
                </a:solidFill>
                <a:latin typeface="Tahoma" charset="0"/>
                <a:cs typeface="Arial" charset="0"/>
              </a:defRPr>
            </a:lvl2pPr>
            <a:lvl3pPr marL="1143000" indent="-228600" eaLnBrk="0" hangingPunct="0">
              <a:defRPr>
                <a:solidFill>
                  <a:schemeClr val="tx1"/>
                </a:solidFill>
                <a:latin typeface="Tahoma" charset="0"/>
                <a:cs typeface="Arial" charset="0"/>
              </a:defRPr>
            </a:lvl3pPr>
            <a:lvl4pPr marL="1600200" indent="-228600" eaLnBrk="0" hangingPunct="0">
              <a:defRPr>
                <a:solidFill>
                  <a:schemeClr val="tx1"/>
                </a:solidFill>
                <a:latin typeface="Tahoma" charset="0"/>
                <a:cs typeface="Arial" charset="0"/>
              </a:defRPr>
            </a:lvl4pPr>
            <a:lvl5pPr marL="2057400" indent="-228600" eaLnBrk="0" hangingPunct="0">
              <a:defRPr>
                <a:solidFill>
                  <a:schemeClr val="tx1"/>
                </a:solidFill>
                <a:latin typeface="Tahoma" charset="0"/>
                <a:cs typeface="Arial" charset="0"/>
              </a:defRPr>
            </a:lvl5pPr>
            <a:lvl6pPr marL="2514600" indent="-228600" eaLnBrk="0" fontAlgn="base" hangingPunct="0">
              <a:spcBef>
                <a:spcPct val="0"/>
              </a:spcBef>
              <a:spcAft>
                <a:spcPct val="0"/>
              </a:spcAft>
              <a:defRPr>
                <a:solidFill>
                  <a:schemeClr val="tx1"/>
                </a:solidFill>
                <a:latin typeface="Tahoma" charset="0"/>
                <a:cs typeface="Arial" charset="0"/>
              </a:defRPr>
            </a:lvl6pPr>
            <a:lvl7pPr marL="2971800" indent="-228600" eaLnBrk="0" fontAlgn="base" hangingPunct="0">
              <a:spcBef>
                <a:spcPct val="0"/>
              </a:spcBef>
              <a:spcAft>
                <a:spcPct val="0"/>
              </a:spcAft>
              <a:defRPr>
                <a:solidFill>
                  <a:schemeClr val="tx1"/>
                </a:solidFill>
                <a:latin typeface="Tahoma" charset="0"/>
                <a:cs typeface="Arial" charset="0"/>
              </a:defRPr>
            </a:lvl7pPr>
            <a:lvl8pPr marL="3429000" indent="-228600" eaLnBrk="0" fontAlgn="base" hangingPunct="0">
              <a:spcBef>
                <a:spcPct val="0"/>
              </a:spcBef>
              <a:spcAft>
                <a:spcPct val="0"/>
              </a:spcAft>
              <a:defRPr>
                <a:solidFill>
                  <a:schemeClr val="tx1"/>
                </a:solidFill>
                <a:latin typeface="Tahoma" charset="0"/>
                <a:cs typeface="Arial" charset="0"/>
              </a:defRPr>
            </a:lvl8pPr>
            <a:lvl9pPr marL="3886200" indent="-228600" eaLnBrk="0" fontAlgn="base" hangingPunct="0">
              <a:spcBef>
                <a:spcPct val="0"/>
              </a:spcBef>
              <a:spcAft>
                <a:spcPct val="0"/>
              </a:spcAft>
              <a:defRPr>
                <a:solidFill>
                  <a:schemeClr val="tx1"/>
                </a:solidFill>
                <a:latin typeface="Tahoma" charset="0"/>
                <a:cs typeface="Arial" charset="0"/>
              </a:defRPr>
            </a:lvl9pPr>
          </a:lstStyle>
          <a:p>
            <a:pPr eaLnBrk="1" hangingPunct="1"/>
            <a:fld id="{6DED56DE-BB75-4DCD-B79B-CDBF3EA63927}" type="slidenum">
              <a:rPr lang="en-US" smtClean="0"/>
              <a:pPr eaLnBrk="1" hangingPunct="1"/>
              <a:t>10</a:t>
            </a:fld>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Dialectical thought is another feature of adult thought.</a:t>
            </a:r>
          </a:p>
          <a:p>
            <a:pPr eaLnBrk="1" hangingPunct="1">
              <a:spcBef>
                <a:spcPct val="0"/>
              </a:spcBef>
            </a:pPr>
            <a:endParaRPr lang="en-US" smtClean="0"/>
          </a:p>
          <a:p>
            <a:pPr eaLnBrk="1" hangingPunct="1">
              <a:spcBef>
                <a:spcPct val="0"/>
              </a:spcBef>
            </a:pPr>
            <a:r>
              <a:rPr lang="en-US" smtClean="0"/>
              <a:t>While an adolescent may tend to think in either/or categories, the adult may begin to understand that there are strengths and weaknesses in both sides of an argument.  </a:t>
            </a:r>
          </a:p>
          <a:p>
            <a:pPr eaLnBrk="1" hangingPunct="1">
              <a:spcBef>
                <a:spcPct val="0"/>
              </a:spcBef>
            </a:pPr>
            <a:endParaRPr lang="en-US" smtClean="0"/>
          </a:p>
          <a:p>
            <a:pPr eaLnBrk="1" hangingPunct="1">
              <a:spcBef>
                <a:spcPct val="0"/>
              </a:spcBef>
            </a:pPr>
            <a:r>
              <a:rPr lang="en-US" smtClean="0"/>
              <a:t>Being able to take what is salient from both sides of opposing viewpoints and to synthesize the two into a personalized view is referred to as dialectical thought.</a:t>
            </a:r>
          </a:p>
          <a:p>
            <a:pPr eaLnBrk="1" hangingPunct="1">
              <a:spcBef>
                <a:spcPct val="0"/>
              </a:spcBef>
            </a:pPr>
            <a:endParaRPr lang="en-US" smtClean="0"/>
          </a:p>
          <a:p>
            <a:pPr eaLnBrk="1" hangingPunct="1">
              <a:spcBef>
                <a:spcPct val="0"/>
              </a:spcBef>
            </a:pPr>
            <a:r>
              <a:rPr lang="en-US" smtClean="0"/>
              <a:t>Education promotes this when it entails exploring various positions on a topic.  </a:t>
            </a:r>
          </a:p>
          <a:p>
            <a:pPr eaLnBrk="1" hangingPunct="1">
              <a:spcBef>
                <a:spcPct val="0"/>
              </a:spcBef>
            </a:pPr>
            <a:endParaRPr lang="en-US" smtClean="0"/>
          </a:p>
          <a:p>
            <a:pPr eaLnBrk="1" hangingPunct="1">
              <a:spcBef>
                <a:spcPct val="0"/>
              </a:spcBef>
            </a:pPr>
            <a:r>
              <a:rPr lang="en-US" smtClean="0"/>
              <a:t>In our personal life, dialectical thought may result in greater tolerance of others with the recognition that no one is perfect.</a:t>
            </a:r>
          </a:p>
        </p:txBody>
      </p:sp>
      <p:sp>
        <p:nvSpPr>
          <p:cNvPr id="471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Tahoma" charset="0"/>
                <a:cs typeface="Arial" charset="0"/>
              </a:defRPr>
            </a:lvl1pPr>
            <a:lvl2pPr marL="742950" indent="-285750" eaLnBrk="0" hangingPunct="0">
              <a:defRPr>
                <a:solidFill>
                  <a:schemeClr val="tx1"/>
                </a:solidFill>
                <a:latin typeface="Tahoma" charset="0"/>
                <a:cs typeface="Arial" charset="0"/>
              </a:defRPr>
            </a:lvl2pPr>
            <a:lvl3pPr marL="1143000" indent="-228600" eaLnBrk="0" hangingPunct="0">
              <a:defRPr>
                <a:solidFill>
                  <a:schemeClr val="tx1"/>
                </a:solidFill>
                <a:latin typeface="Tahoma" charset="0"/>
                <a:cs typeface="Arial" charset="0"/>
              </a:defRPr>
            </a:lvl3pPr>
            <a:lvl4pPr marL="1600200" indent="-228600" eaLnBrk="0" hangingPunct="0">
              <a:defRPr>
                <a:solidFill>
                  <a:schemeClr val="tx1"/>
                </a:solidFill>
                <a:latin typeface="Tahoma" charset="0"/>
                <a:cs typeface="Arial" charset="0"/>
              </a:defRPr>
            </a:lvl4pPr>
            <a:lvl5pPr marL="2057400" indent="-228600" eaLnBrk="0" hangingPunct="0">
              <a:defRPr>
                <a:solidFill>
                  <a:schemeClr val="tx1"/>
                </a:solidFill>
                <a:latin typeface="Tahoma" charset="0"/>
                <a:cs typeface="Arial" charset="0"/>
              </a:defRPr>
            </a:lvl5pPr>
            <a:lvl6pPr marL="2514600" indent="-228600" eaLnBrk="0" fontAlgn="base" hangingPunct="0">
              <a:spcBef>
                <a:spcPct val="0"/>
              </a:spcBef>
              <a:spcAft>
                <a:spcPct val="0"/>
              </a:spcAft>
              <a:defRPr>
                <a:solidFill>
                  <a:schemeClr val="tx1"/>
                </a:solidFill>
                <a:latin typeface="Tahoma" charset="0"/>
                <a:cs typeface="Arial" charset="0"/>
              </a:defRPr>
            </a:lvl6pPr>
            <a:lvl7pPr marL="2971800" indent="-228600" eaLnBrk="0" fontAlgn="base" hangingPunct="0">
              <a:spcBef>
                <a:spcPct val="0"/>
              </a:spcBef>
              <a:spcAft>
                <a:spcPct val="0"/>
              </a:spcAft>
              <a:defRPr>
                <a:solidFill>
                  <a:schemeClr val="tx1"/>
                </a:solidFill>
                <a:latin typeface="Tahoma" charset="0"/>
                <a:cs typeface="Arial" charset="0"/>
              </a:defRPr>
            </a:lvl7pPr>
            <a:lvl8pPr marL="3429000" indent="-228600" eaLnBrk="0" fontAlgn="base" hangingPunct="0">
              <a:spcBef>
                <a:spcPct val="0"/>
              </a:spcBef>
              <a:spcAft>
                <a:spcPct val="0"/>
              </a:spcAft>
              <a:defRPr>
                <a:solidFill>
                  <a:schemeClr val="tx1"/>
                </a:solidFill>
                <a:latin typeface="Tahoma" charset="0"/>
                <a:cs typeface="Arial" charset="0"/>
              </a:defRPr>
            </a:lvl8pPr>
            <a:lvl9pPr marL="3886200" indent="-228600" eaLnBrk="0" fontAlgn="base" hangingPunct="0">
              <a:spcBef>
                <a:spcPct val="0"/>
              </a:spcBef>
              <a:spcAft>
                <a:spcPct val="0"/>
              </a:spcAft>
              <a:defRPr>
                <a:solidFill>
                  <a:schemeClr val="tx1"/>
                </a:solidFill>
                <a:latin typeface="Tahoma" charset="0"/>
                <a:cs typeface="Arial" charset="0"/>
              </a:defRPr>
            </a:lvl9pPr>
          </a:lstStyle>
          <a:p>
            <a:pPr eaLnBrk="1" hangingPunct="1"/>
            <a:fld id="{8E723DB4-E5F6-4BCC-BCFC-B3F4E5C0F159}" type="slidenum">
              <a:rPr lang="en-US" smtClean="0"/>
              <a:pPr eaLnBrk="1" hangingPunct="1"/>
              <a:t>11</a:t>
            </a:fld>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One concern over higher education is its relationship to the workplace.  </a:t>
            </a:r>
          </a:p>
          <a:p>
            <a:pPr eaLnBrk="1" hangingPunct="1">
              <a:spcBef>
                <a:spcPct val="0"/>
              </a:spcBef>
            </a:pPr>
            <a:endParaRPr lang="en-US" smtClean="0"/>
          </a:p>
          <a:p>
            <a:pPr eaLnBrk="1" hangingPunct="1">
              <a:spcBef>
                <a:spcPct val="0"/>
              </a:spcBef>
            </a:pPr>
            <a:r>
              <a:rPr lang="en-US" smtClean="0"/>
              <a:t>Derek Bok, former president of Harvard University, suggests that colleges and the workplace should be more closely aligned.  </a:t>
            </a:r>
          </a:p>
          <a:p>
            <a:pPr eaLnBrk="1" hangingPunct="1">
              <a:spcBef>
                <a:spcPct val="0"/>
              </a:spcBef>
            </a:pPr>
            <a:endParaRPr lang="en-US" smtClean="0"/>
          </a:p>
          <a:p>
            <a:pPr eaLnBrk="1" hangingPunct="1">
              <a:spcBef>
                <a:spcPct val="0"/>
              </a:spcBef>
            </a:pPr>
            <a:r>
              <a:rPr lang="en-US" smtClean="0"/>
              <a:t>The workplace needs people who are aware of global issues, who have effective communicative skills, and who have a sense of integrity or moral reasoning to offer the workplace.  Universities and colleges need to address these issues.</a:t>
            </a:r>
          </a:p>
          <a:p>
            <a:pPr eaLnBrk="1" hangingPunct="1">
              <a:spcBef>
                <a:spcPct val="0"/>
              </a:spcBef>
            </a:pPr>
            <a:endParaRPr lang="en-US" smtClean="0"/>
          </a:p>
          <a:p>
            <a:pPr eaLnBrk="1" hangingPunct="1">
              <a:spcBef>
                <a:spcPct val="0"/>
              </a:spcBef>
            </a:pPr>
            <a:r>
              <a:rPr lang="en-US" smtClean="0"/>
              <a:t>Higher education has also been criticized for graduating students who do not have critical thinking skills or adequate writing skills. </a:t>
            </a:r>
          </a:p>
        </p:txBody>
      </p:sp>
      <p:sp>
        <p:nvSpPr>
          <p:cNvPr id="481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Tahoma" charset="0"/>
                <a:cs typeface="Arial" charset="0"/>
              </a:defRPr>
            </a:lvl1pPr>
            <a:lvl2pPr marL="742950" indent="-285750" eaLnBrk="0" hangingPunct="0">
              <a:defRPr>
                <a:solidFill>
                  <a:schemeClr val="tx1"/>
                </a:solidFill>
                <a:latin typeface="Tahoma" charset="0"/>
                <a:cs typeface="Arial" charset="0"/>
              </a:defRPr>
            </a:lvl2pPr>
            <a:lvl3pPr marL="1143000" indent="-228600" eaLnBrk="0" hangingPunct="0">
              <a:defRPr>
                <a:solidFill>
                  <a:schemeClr val="tx1"/>
                </a:solidFill>
                <a:latin typeface="Tahoma" charset="0"/>
                <a:cs typeface="Arial" charset="0"/>
              </a:defRPr>
            </a:lvl3pPr>
            <a:lvl4pPr marL="1600200" indent="-228600" eaLnBrk="0" hangingPunct="0">
              <a:defRPr>
                <a:solidFill>
                  <a:schemeClr val="tx1"/>
                </a:solidFill>
                <a:latin typeface="Tahoma" charset="0"/>
                <a:cs typeface="Arial" charset="0"/>
              </a:defRPr>
            </a:lvl4pPr>
            <a:lvl5pPr marL="2057400" indent="-228600" eaLnBrk="0" hangingPunct="0">
              <a:defRPr>
                <a:solidFill>
                  <a:schemeClr val="tx1"/>
                </a:solidFill>
                <a:latin typeface="Tahoma" charset="0"/>
                <a:cs typeface="Arial" charset="0"/>
              </a:defRPr>
            </a:lvl5pPr>
            <a:lvl6pPr marL="2514600" indent="-228600" eaLnBrk="0" fontAlgn="base" hangingPunct="0">
              <a:spcBef>
                <a:spcPct val="0"/>
              </a:spcBef>
              <a:spcAft>
                <a:spcPct val="0"/>
              </a:spcAft>
              <a:defRPr>
                <a:solidFill>
                  <a:schemeClr val="tx1"/>
                </a:solidFill>
                <a:latin typeface="Tahoma" charset="0"/>
                <a:cs typeface="Arial" charset="0"/>
              </a:defRPr>
            </a:lvl6pPr>
            <a:lvl7pPr marL="2971800" indent="-228600" eaLnBrk="0" fontAlgn="base" hangingPunct="0">
              <a:spcBef>
                <a:spcPct val="0"/>
              </a:spcBef>
              <a:spcAft>
                <a:spcPct val="0"/>
              </a:spcAft>
              <a:defRPr>
                <a:solidFill>
                  <a:schemeClr val="tx1"/>
                </a:solidFill>
                <a:latin typeface="Tahoma" charset="0"/>
                <a:cs typeface="Arial" charset="0"/>
              </a:defRPr>
            </a:lvl7pPr>
            <a:lvl8pPr marL="3429000" indent="-228600" eaLnBrk="0" fontAlgn="base" hangingPunct="0">
              <a:spcBef>
                <a:spcPct val="0"/>
              </a:spcBef>
              <a:spcAft>
                <a:spcPct val="0"/>
              </a:spcAft>
              <a:defRPr>
                <a:solidFill>
                  <a:schemeClr val="tx1"/>
                </a:solidFill>
                <a:latin typeface="Tahoma" charset="0"/>
                <a:cs typeface="Arial" charset="0"/>
              </a:defRPr>
            </a:lvl8pPr>
            <a:lvl9pPr marL="3886200" indent="-228600" eaLnBrk="0" fontAlgn="base" hangingPunct="0">
              <a:spcBef>
                <a:spcPct val="0"/>
              </a:spcBef>
              <a:spcAft>
                <a:spcPct val="0"/>
              </a:spcAft>
              <a:defRPr>
                <a:solidFill>
                  <a:schemeClr val="tx1"/>
                </a:solidFill>
                <a:latin typeface="Tahoma" charset="0"/>
                <a:cs typeface="Arial" charset="0"/>
              </a:defRPr>
            </a:lvl9pPr>
          </a:lstStyle>
          <a:p>
            <a:pPr eaLnBrk="1" hangingPunct="1"/>
            <a:fld id="{FDE7F025-669D-4702-B28F-4D346D7967C2}" type="slidenum">
              <a:rPr lang="en-US" smtClean="0"/>
              <a:pPr eaLnBrk="1" hangingPunct="1"/>
              <a:t>12</a:t>
            </a:fld>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Now we take a look at the social world of early adulthood.</a:t>
            </a:r>
          </a:p>
        </p:txBody>
      </p:sp>
      <p:sp>
        <p:nvSpPr>
          <p:cNvPr id="491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Tahoma" charset="0"/>
                <a:cs typeface="Arial" charset="0"/>
              </a:defRPr>
            </a:lvl1pPr>
            <a:lvl2pPr marL="742950" indent="-285750" eaLnBrk="0" hangingPunct="0">
              <a:defRPr>
                <a:solidFill>
                  <a:schemeClr val="tx1"/>
                </a:solidFill>
                <a:latin typeface="Tahoma" charset="0"/>
                <a:cs typeface="Arial" charset="0"/>
              </a:defRPr>
            </a:lvl2pPr>
            <a:lvl3pPr marL="1143000" indent="-228600" eaLnBrk="0" hangingPunct="0">
              <a:defRPr>
                <a:solidFill>
                  <a:schemeClr val="tx1"/>
                </a:solidFill>
                <a:latin typeface="Tahoma" charset="0"/>
                <a:cs typeface="Arial" charset="0"/>
              </a:defRPr>
            </a:lvl3pPr>
            <a:lvl4pPr marL="1600200" indent="-228600" eaLnBrk="0" hangingPunct="0">
              <a:defRPr>
                <a:solidFill>
                  <a:schemeClr val="tx1"/>
                </a:solidFill>
                <a:latin typeface="Tahoma" charset="0"/>
                <a:cs typeface="Arial" charset="0"/>
              </a:defRPr>
            </a:lvl4pPr>
            <a:lvl5pPr marL="2057400" indent="-228600" eaLnBrk="0" hangingPunct="0">
              <a:defRPr>
                <a:solidFill>
                  <a:schemeClr val="tx1"/>
                </a:solidFill>
                <a:latin typeface="Tahoma" charset="0"/>
                <a:cs typeface="Arial" charset="0"/>
              </a:defRPr>
            </a:lvl5pPr>
            <a:lvl6pPr marL="2514600" indent="-228600" eaLnBrk="0" fontAlgn="base" hangingPunct="0">
              <a:spcBef>
                <a:spcPct val="0"/>
              </a:spcBef>
              <a:spcAft>
                <a:spcPct val="0"/>
              </a:spcAft>
              <a:defRPr>
                <a:solidFill>
                  <a:schemeClr val="tx1"/>
                </a:solidFill>
                <a:latin typeface="Tahoma" charset="0"/>
                <a:cs typeface="Arial" charset="0"/>
              </a:defRPr>
            </a:lvl6pPr>
            <a:lvl7pPr marL="2971800" indent="-228600" eaLnBrk="0" fontAlgn="base" hangingPunct="0">
              <a:spcBef>
                <a:spcPct val="0"/>
              </a:spcBef>
              <a:spcAft>
                <a:spcPct val="0"/>
              </a:spcAft>
              <a:defRPr>
                <a:solidFill>
                  <a:schemeClr val="tx1"/>
                </a:solidFill>
                <a:latin typeface="Tahoma" charset="0"/>
                <a:cs typeface="Arial" charset="0"/>
              </a:defRPr>
            </a:lvl7pPr>
            <a:lvl8pPr marL="3429000" indent="-228600" eaLnBrk="0" fontAlgn="base" hangingPunct="0">
              <a:spcBef>
                <a:spcPct val="0"/>
              </a:spcBef>
              <a:spcAft>
                <a:spcPct val="0"/>
              </a:spcAft>
              <a:defRPr>
                <a:solidFill>
                  <a:schemeClr val="tx1"/>
                </a:solidFill>
                <a:latin typeface="Tahoma" charset="0"/>
                <a:cs typeface="Arial" charset="0"/>
              </a:defRPr>
            </a:lvl8pPr>
            <a:lvl9pPr marL="3886200" indent="-228600" eaLnBrk="0" fontAlgn="base" hangingPunct="0">
              <a:spcBef>
                <a:spcPct val="0"/>
              </a:spcBef>
              <a:spcAft>
                <a:spcPct val="0"/>
              </a:spcAft>
              <a:defRPr>
                <a:solidFill>
                  <a:schemeClr val="tx1"/>
                </a:solidFill>
                <a:latin typeface="Tahoma" charset="0"/>
                <a:cs typeface="Arial" charset="0"/>
              </a:defRPr>
            </a:lvl9pPr>
          </a:lstStyle>
          <a:p>
            <a:pPr eaLnBrk="1" hangingPunct="1"/>
            <a:fld id="{BA4FABCA-8A5C-4C17-9845-9BC5C070DF58}" type="slidenum">
              <a:rPr lang="en-US" smtClean="0"/>
              <a:pPr eaLnBrk="1" hangingPunct="1"/>
              <a:t>13</a:t>
            </a:fld>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Havighurst provides a list of developmental tasks in early adulthood.  </a:t>
            </a:r>
          </a:p>
          <a:p>
            <a:pPr eaLnBrk="1" hangingPunct="1">
              <a:spcBef>
                <a:spcPct val="0"/>
              </a:spcBef>
            </a:pPr>
            <a:endParaRPr lang="en-US" smtClean="0"/>
          </a:p>
          <a:p>
            <a:pPr eaLnBrk="1" hangingPunct="1">
              <a:spcBef>
                <a:spcPct val="0"/>
              </a:spcBef>
            </a:pPr>
            <a:r>
              <a:rPr lang="en-US" smtClean="0"/>
              <a:t>These include achieving a sense of independence or learning how to be on one’s own, achieving a sense of identity, emotional stability, beginning a career, engaging in intimate relationships, learning how to participate in the community, establishing one’s own residence, and perhaps becoming parents.</a:t>
            </a:r>
          </a:p>
          <a:p>
            <a:pPr eaLnBrk="1" hangingPunct="1">
              <a:spcBef>
                <a:spcPct val="0"/>
              </a:spcBef>
            </a:pPr>
            <a:endParaRPr lang="en-US" smtClean="0"/>
          </a:p>
          <a:p>
            <a:pPr eaLnBrk="1" hangingPunct="1">
              <a:spcBef>
                <a:spcPct val="0"/>
              </a:spcBef>
            </a:pPr>
            <a:r>
              <a:rPr lang="en-US" smtClean="0"/>
              <a:t>If you are in this age group and you find you days quite busy or even exhausting, it’s certainly understandable!</a:t>
            </a:r>
          </a:p>
        </p:txBody>
      </p:sp>
      <p:sp>
        <p:nvSpPr>
          <p:cNvPr id="501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Tahoma" charset="0"/>
                <a:cs typeface="Arial" charset="0"/>
              </a:defRPr>
            </a:lvl1pPr>
            <a:lvl2pPr marL="742950" indent="-285750" eaLnBrk="0" hangingPunct="0">
              <a:defRPr>
                <a:solidFill>
                  <a:schemeClr val="tx1"/>
                </a:solidFill>
                <a:latin typeface="Tahoma" charset="0"/>
                <a:cs typeface="Arial" charset="0"/>
              </a:defRPr>
            </a:lvl2pPr>
            <a:lvl3pPr marL="1143000" indent="-228600" eaLnBrk="0" hangingPunct="0">
              <a:defRPr>
                <a:solidFill>
                  <a:schemeClr val="tx1"/>
                </a:solidFill>
                <a:latin typeface="Tahoma" charset="0"/>
                <a:cs typeface="Arial" charset="0"/>
              </a:defRPr>
            </a:lvl3pPr>
            <a:lvl4pPr marL="1600200" indent="-228600" eaLnBrk="0" hangingPunct="0">
              <a:defRPr>
                <a:solidFill>
                  <a:schemeClr val="tx1"/>
                </a:solidFill>
                <a:latin typeface="Tahoma" charset="0"/>
                <a:cs typeface="Arial" charset="0"/>
              </a:defRPr>
            </a:lvl4pPr>
            <a:lvl5pPr marL="2057400" indent="-228600" eaLnBrk="0" hangingPunct="0">
              <a:defRPr>
                <a:solidFill>
                  <a:schemeClr val="tx1"/>
                </a:solidFill>
                <a:latin typeface="Tahoma" charset="0"/>
                <a:cs typeface="Arial" charset="0"/>
              </a:defRPr>
            </a:lvl5pPr>
            <a:lvl6pPr marL="2514600" indent="-228600" eaLnBrk="0" fontAlgn="base" hangingPunct="0">
              <a:spcBef>
                <a:spcPct val="0"/>
              </a:spcBef>
              <a:spcAft>
                <a:spcPct val="0"/>
              </a:spcAft>
              <a:defRPr>
                <a:solidFill>
                  <a:schemeClr val="tx1"/>
                </a:solidFill>
                <a:latin typeface="Tahoma" charset="0"/>
                <a:cs typeface="Arial" charset="0"/>
              </a:defRPr>
            </a:lvl6pPr>
            <a:lvl7pPr marL="2971800" indent="-228600" eaLnBrk="0" fontAlgn="base" hangingPunct="0">
              <a:spcBef>
                <a:spcPct val="0"/>
              </a:spcBef>
              <a:spcAft>
                <a:spcPct val="0"/>
              </a:spcAft>
              <a:defRPr>
                <a:solidFill>
                  <a:schemeClr val="tx1"/>
                </a:solidFill>
                <a:latin typeface="Tahoma" charset="0"/>
                <a:cs typeface="Arial" charset="0"/>
              </a:defRPr>
            </a:lvl7pPr>
            <a:lvl8pPr marL="3429000" indent="-228600" eaLnBrk="0" fontAlgn="base" hangingPunct="0">
              <a:spcBef>
                <a:spcPct val="0"/>
              </a:spcBef>
              <a:spcAft>
                <a:spcPct val="0"/>
              </a:spcAft>
              <a:defRPr>
                <a:solidFill>
                  <a:schemeClr val="tx1"/>
                </a:solidFill>
                <a:latin typeface="Tahoma" charset="0"/>
                <a:cs typeface="Arial" charset="0"/>
              </a:defRPr>
            </a:lvl8pPr>
            <a:lvl9pPr marL="3886200" indent="-228600" eaLnBrk="0" fontAlgn="base" hangingPunct="0">
              <a:spcBef>
                <a:spcPct val="0"/>
              </a:spcBef>
              <a:spcAft>
                <a:spcPct val="0"/>
              </a:spcAft>
              <a:defRPr>
                <a:solidFill>
                  <a:schemeClr val="tx1"/>
                </a:solidFill>
                <a:latin typeface="Tahoma" charset="0"/>
                <a:cs typeface="Arial" charset="0"/>
              </a:defRPr>
            </a:lvl9pPr>
          </a:lstStyle>
          <a:p>
            <a:pPr eaLnBrk="1" hangingPunct="1"/>
            <a:fld id="{E62E8156-C363-4DCB-9BBA-71482C9A8A76}" type="slidenum">
              <a:rPr lang="en-US" smtClean="0"/>
              <a:pPr eaLnBrk="1" hangingPunct="1"/>
              <a:t>14</a:t>
            </a:fld>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One reason for engaging in such busy demands is because we feel that in the future, all will pay off.  Many of our decisions are designed to show benefits later in adulthood.  </a:t>
            </a:r>
          </a:p>
          <a:p>
            <a:pPr eaLnBrk="1" hangingPunct="1">
              <a:spcBef>
                <a:spcPct val="0"/>
              </a:spcBef>
            </a:pPr>
            <a:endParaRPr lang="en-US" smtClean="0"/>
          </a:p>
          <a:p>
            <a:pPr eaLnBrk="1" hangingPunct="1">
              <a:spcBef>
                <a:spcPct val="0"/>
              </a:spcBef>
            </a:pPr>
            <a:r>
              <a:rPr lang="en-US" smtClean="0"/>
              <a:t>Young adults hope to be taken seriously as mature individuals and therefore may emphasize how old or experienced they are.</a:t>
            </a:r>
          </a:p>
          <a:p>
            <a:pPr eaLnBrk="1" hangingPunct="1">
              <a:spcBef>
                <a:spcPct val="0"/>
              </a:spcBef>
            </a:pPr>
            <a:endParaRPr lang="en-US" smtClean="0"/>
          </a:p>
          <a:p>
            <a:pPr eaLnBrk="1" hangingPunct="1">
              <a:spcBef>
                <a:spcPct val="0"/>
              </a:spcBef>
            </a:pPr>
            <a:r>
              <a:rPr lang="en-US" smtClean="0"/>
              <a:t>They may also make decisions in order to earn the respect of others and to be viewed as adults.</a:t>
            </a:r>
          </a:p>
        </p:txBody>
      </p:sp>
      <p:sp>
        <p:nvSpPr>
          <p:cNvPr id="512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Tahoma" charset="0"/>
                <a:cs typeface="Arial" charset="0"/>
              </a:defRPr>
            </a:lvl1pPr>
            <a:lvl2pPr marL="742950" indent="-285750" eaLnBrk="0" hangingPunct="0">
              <a:defRPr>
                <a:solidFill>
                  <a:schemeClr val="tx1"/>
                </a:solidFill>
                <a:latin typeface="Tahoma" charset="0"/>
                <a:cs typeface="Arial" charset="0"/>
              </a:defRPr>
            </a:lvl2pPr>
            <a:lvl3pPr marL="1143000" indent="-228600" eaLnBrk="0" hangingPunct="0">
              <a:defRPr>
                <a:solidFill>
                  <a:schemeClr val="tx1"/>
                </a:solidFill>
                <a:latin typeface="Tahoma" charset="0"/>
                <a:cs typeface="Arial" charset="0"/>
              </a:defRPr>
            </a:lvl3pPr>
            <a:lvl4pPr marL="1600200" indent="-228600" eaLnBrk="0" hangingPunct="0">
              <a:defRPr>
                <a:solidFill>
                  <a:schemeClr val="tx1"/>
                </a:solidFill>
                <a:latin typeface="Tahoma" charset="0"/>
                <a:cs typeface="Arial" charset="0"/>
              </a:defRPr>
            </a:lvl4pPr>
            <a:lvl5pPr marL="2057400" indent="-228600" eaLnBrk="0" hangingPunct="0">
              <a:defRPr>
                <a:solidFill>
                  <a:schemeClr val="tx1"/>
                </a:solidFill>
                <a:latin typeface="Tahoma" charset="0"/>
                <a:cs typeface="Arial" charset="0"/>
              </a:defRPr>
            </a:lvl5pPr>
            <a:lvl6pPr marL="2514600" indent="-228600" eaLnBrk="0" fontAlgn="base" hangingPunct="0">
              <a:spcBef>
                <a:spcPct val="0"/>
              </a:spcBef>
              <a:spcAft>
                <a:spcPct val="0"/>
              </a:spcAft>
              <a:defRPr>
                <a:solidFill>
                  <a:schemeClr val="tx1"/>
                </a:solidFill>
                <a:latin typeface="Tahoma" charset="0"/>
                <a:cs typeface="Arial" charset="0"/>
              </a:defRPr>
            </a:lvl6pPr>
            <a:lvl7pPr marL="2971800" indent="-228600" eaLnBrk="0" fontAlgn="base" hangingPunct="0">
              <a:spcBef>
                <a:spcPct val="0"/>
              </a:spcBef>
              <a:spcAft>
                <a:spcPct val="0"/>
              </a:spcAft>
              <a:defRPr>
                <a:solidFill>
                  <a:schemeClr val="tx1"/>
                </a:solidFill>
                <a:latin typeface="Tahoma" charset="0"/>
                <a:cs typeface="Arial" charset="0"/>
              </a:defRPr>
            </a:lvl7pPr>
            <a:lvl8pPr marL="3429000" indent="-228600" eaLnBrk="0" fontAlgn="base" hangingPunct="0">
              <a:spcBef>
                <a:spcPct val="0"/>
              </a:spcBef>
              <a:spcAft>
                <a:spcPct val="0"/>
              </a:spcAft>
              <a:defRPr>
                <a:solidFill>
                  <a:schemeClr val="tx1"/>
                </a:solidFill>
                <a:latin typeface="Tahoma" charset="0"/>
                <a:cs typeface="Arial" charset="0"/>
              </a:defRPr>
            </a:lvl8pPr>
            <a:lvl9pPr marL="3886200" indent="-228600" eaLnBrk="0" fontAlgn="base" hangingPunct="0">
              <a:spcBef>
                <a:spcPct val="0"/>
              </a:spcBef>
              <a:spcAft>
                <a:spcPct val="0"/>
              </a:spcAft>
              <a:defRPr>
                <a:solidFill>
                  <a:schemeClr val="tx1"/>
                </a:solidFill>
                <a:latin typeface="Tahoma" charset="0"/>
                <a:cs typeface="Arial" charset="0"/>
              </a:defRPr>
            </a:lvl9pPr>
          </a:lstStyle>
          <a:p>
            <a:pPr eaLnBrk="1" hangingPunct="1"/>
            <a:fld id="{9B9C919A-6020-4DE3-8756-529455E2B0EE}" type="slidenum">
              <a:rPr lang="en-US" smtClean="0"/>
              <a:pPr eaLnBrk="1" hangingPunct="1"/>
              <a:t>15</a:t>
            </a:fld>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22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Daniel Levinson offered one of the first studies of adult transitions.  In the late 1970s, he published his work entitled </a:t>
            </a:r>
            <a:r>
              <a:rPr lang="en-US" i="1" smtClean="0"/>
              <a:t>Seasons of a Man’s Life</a:t>
            </a:r>
            <a:r>
              <a:rPr lang="en-US" smtClean="0"/>
              <a:t> in which he described the transitions men faced as they launched as young adults and moved through midlife.</a:t>
            </a:r>
          </a:p>
          <a:p>
            <a:pPr eaLnBrk="1" hangingPunct="1">
              <a:spcBef>
                <a:spcPct val="0"/>
              </a:spcBef>
            </a:pPr>
            <a:endParaRPr lang="en-US" smtClean="0"/>
          </a:p>
          <a:p>
            <a:pPr eaLnBrk="1" hangingPunct="1">
              <a:spcBef>
                <a:spcPct val="0"/>
              </a:spcBef>
            </a:pPr>
            <a:r>
              <a:rPr lang="en-US" smtClean="0"/>
              <a:t>The early 20s was a time of adult transition and making plans for the future.</a:t>
            </a:r>
          </a:p>
          <a:p>
            <a:pPr eaLnBrk="1" hangingPunct="1">
              <a:spcBef>
                <a:spcPct val="0"/>
              </a:spcBef>
            </a:pPr>
            <a:endParaRPr lang="en-US" smtClean="0"/>
          </a:p>
          <a:p>
            <a:pPr eaLnBrk="1" hangingPunct="1">
              <a:spcBef>
                <a:spcPct val="0"/>
              </a:spcBef>
            </a:pPr>
            <a:r>
              <a:rPr lang="en-US" smtClean="0"/>
              <a:t>These plans were implemented for the duration of the 20s, but were reevaluated as they approached their 30s.  Some revisions might occur during this transition and carried out through a settling down period that followed.</a:t>
            </a:r>
          </a:p>
          <a:p>
            <a:pPr eaLnBrk="1" hangingPunct="1">
              <a:spcBef>
                <a:spcPct val="0"/>
              </a:spcBef>
            </a:pPr>
            <a:endParaRPr lang="en-US" smtClean="0"/>
          </a:p>
          <a:p>
            <a:pPr eaLnBrk="1" hangingPunct="1">
              <a:spcBef>
                <a:spcPct val="0"/>
              </a:spcBef>
            </a:pPr>
            <a:r>
              <a:rPr lang="en-US" smtClean="0"/>
              <a:t>At midlife, these men compared what they thought their lives would be like, referred to as </a:t>
            </a:r>
            <a:r>
              <a:rPr lang="en-US" i="1" smtClean="0"/>
              <a:t>the dream</a:t>
            </a:r>
            <a:r>
              <a:rPr lang="en-US" smtClean="0"/>
              <a:t>, and how it really was.  During the midlife transition,  further adjustments such as career changes or changes in personal relationships could be made as well.</a:t>
            </a:r>
          </a:p>
        </p:txBody>
      </p:sp>
      <p:sp>
        <p:nvSpPr>
          <p:cNvPr id="522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Tahoma" charset="0"/>
                <a:cs typeface="Arial" charset="0"/>
              </a:defRPr>
            </a:lvl1pPr>
            <a:lvl2pPr marL="742950" indent="-285750" eaLnBrk="0" hangingPunct="0">
              <a:defRPr>
                <a:solidFill>
                  <a:schemeClr val="tx1"/>
                </a:solidFill>
                <a:latin typeface="Tahoma" charset="0"/>
                <a:cs typeface="Arial" charset="0"/>
              </a:defRPr>
            </a:lvl2pPr>
            <a:lvl3pPr marL="1143000" indent="-228600" eaLnBrk="0" hangingPunct="0">
              <a:defRPr>
                <a:solidFill>
                  <a:schemeClr val="tx1"/>
                </a:solidFill>
                <a:latin typeface="Tahoma" charset="0"/>
                <a:cs typeface="Arial" charset="0"/>
              </a:defRPr>
            </a:lvl3pPr>
            <a:lvl4pPr marL="1600200" indent="-228600" eaLnBrk="0" hangingPunct="0">
              <a:defRPr>
                <a:solidFill>
                  <a:schemeClr val="tx1"/>
                </a:solidFill>
                <a:latin typeface="Tahoma" charset="0"/>
                <a:cs typeface="Arial" charset="0"/>
              </a:defRPr>
            </a:lvl4pPr>
            <a:lvl5pPr marL="2057400" indent="-228600" eaLnBrk="0" hangingPunct="0">
              <a:defRPr>
                <a:solidFill>
                  <a:schemeClr val="tx1"/>
                </a:solidFill>
                <a:latin typeface="Tahoma" charset="0"/>
                <a:cs typeface="Arial" charset="0"/>
              </a:defRPr>
            </a:lvl5pPr>
            <a:lvl6pPr marL="2514600" indent="-228600" eaLnBrk="0" fontAlgn="base" hangingPunct="0">
              <a:spcBef>
                <a:spcPct val="0"/>
              </a:spcBef>
              <a:spcAft>
                <a:spcPct val="0"/>
              </a:spcAft>
              <a:defRPr>
                <a:solidFill>
                  <a:schemeClr val="tx1"/>
                </a:solidFill>
                <a:latin typeface="Tahoma" charset="0"/>
                <a:cs typeface="Arial" charset="0"/>
              </a:defRPr>
            </a:lvl6pPr>
            <a:lvl7pPr marL="2971800" indent="-228600" eaLnBrk="0" fontAlgn="base" hangingPunct="0">
              <a:spcBef>
                <a:spcPct val="0"/>
              </a:spcBef>
              <a:spcAft>
                <a:spcPct val="0"/>
              </a:spcAft>
              <a:defRPr>
                <a:solidFill>
                  <a:schemeClr val="tx1"/>
                </a:solidFill>
                <a:latin typeface="Tahoma" charset="0"/>
                <a:cs typeface="Arial" charset="0"/>
              </a:defRPr>
            </a:lvl7pPr>
            <a:lvl8pPr marL="3429000" indent="-228600" eaLnBrk="0" fontAlgn="base" hangingPunct="0">
              <a:spcBef>
                <a:spcPct val="0"/>
              </a:spcBef>
              <a:spcAft>
                <a:spcPct val="0"/>
              </a:spcAft>
              <a:defRPr>
                <a:solidFill>
                  <a:schemeClr val="tx1"/>
                </a:solidFill>
                <a:latin typeface="Tahoma" charset="0"/>
                <a:cs typeface="Arial" charset="0"/>
              </a:defRPr>
            </a:lvl8pPr>
            <a:lvl9pPr marL="3886200" indent="-228600" eaLnBrk="0" fontAlgn="base" hangingPunct="0">
              <a:spcBef>
                <a:spcPct val="0"/>
              </a:spcBef>
              <a:spcAft>
                <a:spcPct val="0"/>
              </a:spcAft>
              <a:defRPr>
                <a:solidFill>
                  <a:schemeClr val="tx1"/>
                </a:solidFill>
                <a:latin typeface="Tahoma" charset="0"/>
                <a:cs typeface="Arial" charset="0"/>
              </a:defRPr>
            </a:lvl9pPr>
          </a:lstStyle>
          <a:p>
            <a:pPr eaLnBrk="1" hangingPunct="1"/>
            <a:fld id="{D6ABD585-A6AB-4395-9266-E9B0E6092CA3}" type="slidenum">
              <a:rPr lang="en-US" smtClean="0"/>
              <a:pPr eaLnBrk="1" hangingPunct="1"/>
              <a:t>16</a:t>
            </a:fld>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Erikson views early adulthood as a time of focusing on intimate relationships.  Intimacy versus isolation.</a:t>
            </a:r>
          </a:p>
        </p:txBody>
      </p:sp>
      <p:sp>
        <p:nvSpPr>
          <p:cNvPr id="532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Tahoma" charset="0"/>
                <a:cs typeface="Arial" charset="0"/>
              </a:defRPr>
            </a:lvl1pPr>
            <a:lvl2pPr marL="742950" indent="-285750" eaLnBrk="0" hangingPunct="0">
              <a:defRPr>
                <a:solidFill>
                  <a:schemeClr val="tx1"/>
                </a:solidFill>
                <a:latin typeface="Tahoma" charset="0"/>
                <a:cs typeface="Arial" charset="0"/>
              </a:defRPr>
            </a:lvl2pPr>
            <a:lvl3pPr marL="1143000" indent="-228600" eaLnBrk="0" hangingPunct="0">
              <a:defRPr>
                <a:solidFill>
                  <a:schemeClr val="tx1"/>
                </a:solidFill>
                <a:latin typeface="Tahoma" charset="0"/>
                <a:cs typeface="Arial" charset="0"/>
              </a:defRPr>
            </a:lvl3pPr>
            <a:lvl4pPr marL="1600200" indent="-228600" eaLnBrk="0" hangingPunct="0">
              <a:defRPr>
                <a:solidFill>
                  <a:schemeClr val="tx1"/>
                </a:solidFill>
                <a:latin typeface="Tahoma" charset="0"/>
                <a:cs typeface="Arial" charset="0"/>
              </a:defRPr>
            </a:lvl4pPr>
            <a:lvl5pPr marL="2057400" indent="-228600" eaLnBrk="0" hangingPunct="0">
              <a:defRPr>
                <a:solidFill>
                  <a:schemeClr val="tx1"/>
                </a:solidFill>
                <a:latin typeface="Tahoma" charset="0"/>
                <a:cs typeface="Arial" charset="0"/>
              </a:defRPr>
            </a:lvl5pPr>
            <a:lvl6pPr marL="2514600" indent="-228600" eaLnBrk="0" fontAlgn="base" hangingPunct="0">
              <a:spcBef>
                <a:spcPct val="0"/>
              </a:spcBef>
              <a:spcAft>
                <a:spcPct val="0"/>
              </a:spcAft>
              <a:defRPr>
                <a:solidFill>
                  <a:schemeClr val="tx1"/>
                </a:solidFill>
                <a:latin typeface="Tahoma" charset="0"/>
                <a:cs typeface="Arial" charset="0"/>
              </a:defRPr>
            </a:lvl6pPr>
            <a:lvl7pPr marL="2971800" indent="-228600" eaLnBrk="0" fontAlgn="base" hangingPunct="0">
              <a:spcBef>
                <a:spcPct val="0"/>
              </a:spcBef>
              <a:spcAft>
                <a:spcPct val="0"/>
              </a:spcAft>
              <a:defRPr>
                <a:solidFill>
                  <a:schemeClr val="tx1"/>
                </a:solidFill>
                <a:latin typeface="Tahoma" charset="0"/>
                <a:cs typeface="Arial" charset="0"/>
              </a:defRPr>
            </a:lvl7pPr>
            <a:lvl8pPr marL="3429000" indent="-228600" eaLnBrk="0" fontAlgn="base" hangingPunct="0">
              <a:spcBef>
                <a:spcPct val="0"/>
              </a:spcBef>
              <a:spcAft>
                <a:spcPct val="0"/>
              </a:spcAft>
              <a:defRPr>
                <a:solidFill>
                  <a:schemeClr val="tx1"/>
                </a:solidFill>
                <a:latin typeface="Tahoma" charset="0"/>
                <a:cs typeface="Arial" charset="0"/>
              </a:defRPr>
            </a:lvl8pPr>
            <a:lvl9pPr marL="3886200" indent="-228600" eaLnBrk="0" fontAlgn="base" hangingPunct="0">
              <a:spcBef>
                <a:spcPct val="0"/>
              </a:spcBef>
              <a:spcAft>
                <a:spcPct val="0"/>
              </a:spcAft>
              <a:defRPr>
                <a:solidFill>
                  <a:schemeClr val="tx1"/>
                </a:solidFill>
                <a:latin typeface="Tahoma" charset="0"/>
                <a:cs typeface="Arial" charset="0"/>
              </a:defRPr>
            </a:lvl9pPr>
          </a:lstStyle>
          <a:p>
            <a:pPr eaLnBrk="1" hangingPunct="1"/>
            <a:fld id="{C3A21DC7-3946-4A40-A59F-B7895B57E211}" type="slidenum">
              <a:rPr lang="en-US" smtClean="0"/>
              <a:pPr eaLnBrk="1" hangingPunct="1"/>
              <a:t>17</a:t>
            </a:fld>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42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Friendships can be one source of intimacy.</a:t>
            </a:r>
          </a:p>
          <a:p>
            <a:pPr eaLnBrk="1" hangingPunct="1">
              <a:spcBef>
                <a:spcPct val="0"/>
              </a:spcBef>
            </a:pPr>
            <a:endParaRPr lang="en-US" smtClean="0"/>
          </a:p>
          <a:p>
            <a:pPr eaLnBrk="1" hangingPunct="1">
              <a:spcBef>
                <a:spcPct val="0"/>
              </a:spcBef>
            </a:pPr>
            <a:r>
              <a:rPr lang="en-US" smtClean="0"/>
              <a:t>Teens often have collections of friends of both sexes.  But having opposite sexed friends becomes a bit more problematic once an intimate relationship has been established.  </a:t>
            </a:r>
          </a:p>
          <a:p>
            <a:pPr eaLnBrk="1" hangingPunct="1">
              <a:spcBef>
                <a:spcPct val="0"/>
              </a:spcBef>
            </a:pPr>
            <a:endParaRPr lang="en-US" smtClean="0"/>
          </a:p>
          <a:p>
            <a:pPr eaLnBrk="1" hangingPunct="1">
              <a:spcBef>
                <a:spcPct val="0"/>
              </a:spcBef>
            </a:pPr>
            <a:r>
              <a:rPr lang="en-US" smtClean="0"/>
              <a:t>As a result, males and females tend to have same-sex friendships.  </a:t>
            </a:r>
          </a:p>
          <a:p>
            <a:pPr eaLnBrk="1" hangingPunct="1">
              <a:spcBef>
                <a:spcPct val="0"/>
              </a:spcBef>
            </a:pPr>
            <a:endParaRPr lang="en-US" smtClean="0"/>
          </a:p>
          <a:p>
            <a:pPr eaLnBrk="1" hangingPunct="1">
              <a:spcBef>
                <a:spcPct val="0"/>
              </a:spcBef>
            </a:pPr>
            <a:r>
              <a:rPr lang="en-US" smtClean="0"/>
              <a:t>It’s been suggested that the friendships that males share are focused on information sharing, debate, and problem-solving.  But females are more likely to discuss personal problems and relationship issues.  </a:t>
            </a:r>
          </a:p>
          <a:p>
            <a:pPr eaLnBrk="1" hangingPunct="1">
              <a:spcBef>
                <a:spcPct val="0"/>
              </a:spcBef>
            </a:pPr>
            <a:endParaRPr lang="en-US" smtClean="0"/>
          </a:p>
          <a:p>
            <a:pPr eaLnBrk="1" hangingPunct="1">
              <a:spcBef>
                <a:spcPct val="0"/>
              </a:spcBef>
            </a:pPr>
            <a:r>
              <a:rPr lang="en-US" smtClean="0"/>
              <a:t>Do you think this is true in all cultures?  </a:t>
            </a:r>
          </a:p>
        </p:txBody>
      </p:sp>
      <p:sp>
        <p:nvSpPr>
          <p:cNvPr id="542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Tahoma" charset="0"/>
                <a:cs typeface="Arial" charset="0"/>
              </a:defRPr>
            </a:lvl1pPr>
            <a:lvl2pPr marL="742950" indent="-285750" eaLnBrk="0" hangingPunct="0">
              <a:defRPr>
                <a:solidFill>
                  <a:schemeClr val="tx1"/>
                </a:solidFill>
                <a:latin typeface="Tahoma" charset="0"/>
                <a:cs typeface="Arial" charset="0"/>
              </a:defRPr>
            </a:lvl2pPr>
            <a:lvl3pPr marL="1143000" indent="-228600" eaLnBrk="0" hangingPunct="0">
              <a:defRPr>
                <a:solidFill>
                  <a:schemeClr val="tx1"/>
                </a:solidFill>
                <a:latin typeface="Tahoma" charset="0"/>
                <a:cs typeface="Arial" charset="0"/>
              </a:defRPr>
            </a:lvl3pPr>
            <a:lvl4pPr marL="1600200" indent="-228600" eaLnBrk="0" hangingPunct="0">
              <a:defRPr>
                <a:solidFill>
                  <a:schemeClr val="tx1"/>
                </a:solidFill>
                <a:latin typeface="Tahoma" charset="0"/>
                <a:cs typeface="Arial" charset="0"/>
              </a:defRPr>
            </a:lvl4pPr>
            <a:lvl5pPr marL="2057400" indent="-228600" eaLnBrk="0" hangingPunct="0">
              <a:defRPr>
                <a:solidFill>
                  <a:schemeClr val="tx1"/>
                </a:solidFill>
                <a:latin typeface="Tahoma" charset="0"/>
                <a:cs typeface="Arial" charset="0"/>
              </a:defRPr>
            </a:lvl5pPr>
            <a:lvl6pPr marL="2514600" indent="-228600" eaLnBrk="0" fontAlgn="base" hangingPunct="0">
              <a:spcBef>
                <a:spcPct val="0"/>
              </a:spcBef>
              <a:spcAft>
                <a:spcPct val="0"/>
              </a:spcAft>
              <a:defRPr>
                <a:solidFill>
                  <a:schemeClr val="tx1"/>
                </a:solidFill>
                <a:latin typeface="Tahoma" charset="0"/>
                <a:cs typeface="Arial" charset="0"/>
              </a:defRPr>
            </a:lvl6pPr>
            <a:lvl7pPr marL="2971800" indent="-228600" eaLnBrk="0" fontAlgn="base" hangingPunct="0">
              <a:spcBef>
                <a:spcPct val="0"/>
              </a:spcBef>
              <a:spcAft>
                <a:spcPct val="0"/>
              </a:spcAft>
              <a:defRPr>
                <a:solidFill>
                  <a:schemeClr val="tx1"/>
                </a:solidFill>
                <a:latin typeface="Tahoma" charset="0"/>
                <a:cs typeface="Arial" charset="0"/>
              </a:defRPr>
            </a:lvl7pPr>
            <a:lvl8pPr marL="3429000" indent="-228600" eaLnBrk="0" fontAlgn="base" hangingPunct="0">
              <a:spcBef>
                <a:spcPct val="0"/>
              </a:spcBef>
              <a:spcAft>
                <a:spcPct val="0"/>
              </a:spcAft>
              <a:defRPr>
                <a:solidFill>
                  <a:schemeClr val="tx1"/>
                </a:solidFill>
                <a:latin typeface="Tahoma" charset="0"/>
                <a:cs typeface="Arial" charset="0"/>
              </a:defRPr>
            </a:lvl8pPr>
            <a:lvl9pPr marL="3886200" indent="-228600" eaLnBrk="0" fontAlgn="base" hangingPunct="0">
              <a:spcBef>
                <a:spcPct val="0"/>
              </a:spcBef>
              <a:spcAft>
                <a:spcPct val="0"/>
              </a:spcAft>
              <a:defRPr>
                <a:solidFill>
                  <a:schemeClr val="tx1"/>
                </a:solidFill>
                <a:latin typeface="Tahoma" charset="0"/>
                <a:cs typeface="Arial" charset="0"/>
              </a:defRPr>
            </a:lvl9pPr>
          </a:lstStyle>
          <a:p>
            <a:pPr eaLnBrk="1" hangingPunct="1"/>
            <a:fld id="{64379A48-51E5-4BEF-8A12-034E76FADCB1}" type="slidenum">
              <a:rPr lang="en-US" smtClean="0"/>
              <a:pPr eaLnBrk="1" hangingPunct="1"/>
              <a:t>18</a:t>
            </a:fld>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Cohabitation refers to partners living together in an intimate relationship without being married.</a:t>
            </a:r>
          </a:p>
          <a:p>
            <a:pPr eaLnBrk="1" hangingPunct="1">
              <a:spcBef>
                <a:spcPct val="0"/>
              </a:spcBef>
            </a:pPr>
            <a:endParaRPr lang="en-US" smtClean="0"/>
          </a:p>
          <a:p>
            <a:pPr eaLnBrk="1" hangingPunct="1">
              <a:spcBef>
                <a:spcPct val="0"/>
              </a:spcBef>
            </a:pPr>
            <a:r>
              <a:rPr lang="en-US" smtClean="0"/>
              <a:t>It’s estimated that there are about 7.5 million cohabiting couples in the United States.  This reflects a 10 fold increase in the last 40 years.</a:t>
            </a:r>
          </a:p>
          <a:p>
            <a:pPr eaLnBrk="1" hangingPunct="1">
              <a:spcBef>
                <a:spcPct val="0"/>
              </a:spcBef>
            </a:pPr>
            <a:endParaRPr lang="en-US" smtClean="0"/>
          </a:p>
          <a:p>
            <a:pPr eaLnBrk="1" hangingPunct="1">
              <a:spcBef>
                <a:spcPct val="0"/>
              </a:spcBef>
            </a:pPr>
            <a:r>
              <a:rPr lang="en-US" smtClean="0"/>
              <a:t>Of those, just under 800,000 are same-sex couples.  </a:t>
            </a:r>
          </a:p>
          <a:p>
            <a:pPr eaLnBrk="1" hangingPunct="1">
              <a:spcBef>
                <a:spcPct val="0"/>
              </a:spcBef>
            </a:pPr>
            <a:endParaRPr lang="en-US" smtClean="0"/>
          </a:p>
          <a:p>
            <a:pPr eaLnBrk="1" hangingPunct="1">
              <a:spcBef>
                <a:spcPct val="0"/>
              </a:spcBef>
            </a:pPr>
            <a:r>
              <a:rPr lang="en-US" smtClean="0"/>
              <a:t>In general, cohabiting relationships do not last as long as marriages.  Cohabitation is a more permanent relationship in Europe.  And with the decrease in remarriage rates and increase in cohabitation rates, the U. S. may become more similar to Europe in this regard.</a:t>
            </a:r>
          </a:p>
          <a:p>
            <a:pPr eaLnBrk="1" hangingPunct="1">
              <a:spcBef>
                <a:spcPct val="0"/>
              </a:spcBef>
            </a:pPr>
            <a:endParaRPr lang="en-US" smtClean="0"/>
          </a:p>
          <a:p>
            <a:pPr eaLnBrk="1" hangingPunct="1">
              <a:spcBef>
                <a:spcPct val="0"/>
              </a:spcBef>
            </a:pPr>
            <a:r>
              <a:rPr lang="en-US" smtClean="0"/>
              <a:t>Younger partners tend to have shorter cohabiting relationships.</a:t>
            </a:r>
          </a:p>
          <a:p>
            <a:pPr eaLnBrk="1" hangingPunct="1">
              <a:spcBef>
                <a:spcPct val="0"/>
              </a:spcBef>
            </a:pPr>
            <a:endParaRPr lang="en-US" smtClean="0"/>
          </a:p>
          <a:p>
            <a:pPr eaLnBrk="1" hangingPunct="1">
              <a:spcBef>
                <a:spcPct val="0"/>
              </a:spcBef>
            </a:pPr>
            <a:r>
              <a:rPr lang="en-US" smtClean="0"/>
              <a:t>Cohabitation continues to increase in the United States.</a:t>
            </a:r>
          </a:p>
        </p:txBody>
      </p:sp>
      <p:sp>
        <p:nvSpPr>
          <p:cNvPr id="553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Tahoma" charset="0"/>
                <a:cs typeface="Arial" charset="0"/>
              </a:defRPr>
            </a:lvl1pPr>
            <a:lvl2pPr marL="742950" indent="-285750" eaLnBrk="0" hangingPunct="0">
              <a:defRPr>
                <a:solidFill>
                  <a:schemeClr val="tx1"/>
                </a:solidFill>
                <a:latin typeface="Tahoma" charset="0"/>
                <a:cs typeface="Arial" charset="0"/>
              </a:defRPr>
            </a:lvl2pPr>
            <a:lvl3pPr marL="1143000" indent="-228600" eaLnBrk="0" hangingPunct="0">
              <a:defRPr>
                <a:solidFill>
                  <a:schemeClr val="tx1"/>
                </a:solidFill>
                <a:latin typeface="Tahoma" charset="0"/>
                <a:cs typeface="Arial" charset="0"/>
              </a:defRPr>
            </a:lvl3pPr>
            <a:lvl4pPr marL="1600200" indent="-228600" eaLnBrk="0" hangingPunct="0">
              <a:defRPr>
                <a:solidFill>
                  <a:schemeClr val="tx1"/>
                </a:solidFill>
                <a:latin typeface="Tahoma" charset="0"/>
                <a:cs typeface="Arial" charset="0"/>
              </a:defRPr>
            </a:lvl4pPr>
            <a:lvl5pPr marL="2057400" indent="-228600" eaLnBrk="0" hangingPunct="0">
              <a:defRPr>
                <a:solidFill>
                  <a:schemeClr val="tx1"/>
                </a:solidFill>
                <a:latin typeface="Tahoma" charset="0"/>
                <a:cs typeface="Arial" charset="0"/>
              </a:defRPr>
            </a:lvl5pPr>
            <a:lvl6pPr marL="2514600" indent="-228600" eaLnBrk="0" fontAlgn="base" hangingPunct="0">
              <a:spcBef>
                <a:spcPct val="0"/>
              </a:spcBef>
              <a:spcAft>
                <a:spcPct val="0"/>
              </a:spcAft>
              <a:defRPr>
                <a:solidFill>
                  <a:schemeClr val="tx1"/>
                </a:solidFill>
                <a:latin typeface="Tahoma" charset="0"/>
                <a:cs typeface="Arial" charset="0"/>
              </a:defRPr>
            </a:lvl6pPr>
            <a:lvl7pPr marL="2971800" indent="-228600" eaLnBrk="0" fontAlgn="base" hangingPunct="0">
              <a:spcBef>
                <a:spcPct val="0"/>
              </a:spcBef>
              <a:spcAft>
                <a:spcPct val="0"/>
              </a:spcAft>
              <a:defRPr>
                <a:solidFill>
                  <a:schemeClr val="tx1"/>
                </a:solidFill>
                <a:latin typeface="Tahoma" charset="0"/>
                <a:cs typeface="Arial" charset="0"/>
              </a:defRPr>
            </a:lvl7pPr>
            <a:lvl8pPr marL="3429000" indent="-228600" eaLnBrk="0" fontAlgn="base" hangingPunct="0">
              <a:spcBef>
                <a:spcPct val="0"/>
              </a:spcBef>
              <a:spcAft>
                <a:spcPct val="0"/>
              </a:spcAft>
              <a:defRPr>
                <a:solidFill>
                  <a:schemeClr val="tx1"/>
                </a:solidFill>
                <a:latin typeface="Tahoma" charset="0"/>
                <a:cs typeface="Arial" charset="0"/>
              </a:defRPr>
            </a:lvl8pPr>
            <a:lvl9pPr marL="3886200" indent="-228600" eaLnBrk="0" fontAlgn="base" hangingPunct="0">
              <a:spcBef>
                <a:spcPct val="0"/>
              </a:spcBef>
              <a:spcAft>
                <a:spcPct val="0"/>
              </a:spcAft>
              <a:defRPr>
                <a:solidFill>
                  <a:schemeClr val="tx1"/>
                </a:solidFill>
                <a:latin typeface="Tahoma" charset="0"/>
                <a:cs typeface="Arial" charset="0"/>
              </a:defRPr>
            </a:lvl9pPr>
          </a:lstStyle>
          <a:p>
            <a:pPr eaLnBrk="1" hangingPunct="1"/>
            <a:fld id="{D410E93A-0044-4C67-9DFF-0BDB188DDBBC}" type="slidenum">
              <a:rPr lang="en-US" smtClean="0"/>
              <a:pPr eaLnBrk="1" hangingPunct="1"/>
              <a:t>19</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First, a look at physical development.</a:t>
            </a:r>
          </a:p>
        </p:txBody>
      </p:sp>
      <p:sp>
        <p:nvSpPr>
          <p:cNvPr id="378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Tahoma" charset="0"/>
                <a:cs typeface="Arial" charset="0"/>
              </a:defRPr>
            </a:lvl1pPr>
            <a:lvl2pPr marL="742950" indent="-285750" eaLnBrk="0" hangingPunct="0">
              <a:defRPr>
                <a:solidFill>
                  <a:schemeClr val="tx1"/>
                </a:solidFill>
                <a:latin typeface="Tahoma" charset="0"/>
                <a:cs typeface="Arial" charset="0"/>
              </a:defRPr>
            </a:lvl2pPr>
            <a:lvl3pPr marL="1143000" indent="-228600" eaLnBrk="0" hangingPunct="0">
              <a:defRPr>
                <a:solidFill>
                  <a:schemeClr val="tx1"/>
                </a:solidFill>
                <a:latin typeface="Tahoma" charset="0"/>
                <a:cs typeface="Arial" charset="0"/>
              </a:defRPr>
            </a:lvl3pPr>
            <a:lvl4pPr marL="1600200" indent="-228600" eaLnBrk="0" hangingPunct="0">
              <a:defRPr>
                <a:solidFill>
                  <a:schemeClr val="tx1"/>
                </a:solidFill>
                <a:latin typeface="Tahoma" charset="0"/>
                <a:cs typeface="Arial" charset="0"/>
              </a:defRPr>
            </a:lvl4pPr>
            <a:lvl5pPr marL="2057400" indent="-228600" eaLnBrk="0" hangingPunct="0">
              <a:defRPr>
                <a:solidFill>
                  <a:schemeClr val="tx1"/>
                </a:solidFill>
                <a:latin typeface="Tahoma" charset="0"/>
                <a:cs typeface="Arial" charset="0"/>
              </a:defRPr>
            </a:lvl5pPr>
            <a:lvl6pPr marL="2514600" indent="-228600" eaLnBrk="0" fontAlgn="base" hangingPunct="0">
              <a:spcBef>
                <a:spcPct val="0"/>
              </a:spcBef>
              <a:spcAft>
                <a:spcPct val="0"/>
              </a:spcAft>
              <a:defRPr>
                <a:solidFill>
                  <a:schemeClr val="tx1"/>
                </a:solidFill>
                <a:latin typeface="Tahoma" charset="0"/>
                <a:cs typeface="Arial" charset="0"/>
              </a:defRPr>
            </a:lvl6pPr>
            <a:lvl7pPr marL="2971800" indent="-228600" eaLnBrk="0" fontAlgn="base" hangingPunct="0">
              <a:spcBef>
                <a:spcPct val="0"/>
              </a:spcBef>
              <a:spcAft>
                <a:spcPct val="0"/>
              </a:spcAft>
              <a:defRPr>
                <a:solidFill>
                  <a:schemeClr val="tx1"/>
                </a:solidFill>
                <a:latin typeface="Tahoma" charset="0"/>
                <a:cs typeface="Arial" charset="0"/>
              </a:defRPr>
            </a:lvl7pPr>
            <a:lvl8pPr marL="3429000" indent="-228600" eaLnBrk="0" fontAlgn="base" hangingPunct="0">
              <a:spcBef>
                <a:spcPct val="0"/>
              </a:spcBef>
              <a:spcAft>
                <a:spcPct val="0"/>
              </a:spcAft>
              <a:defRPr>
                <a:solidFill>
                  <a:schemeClr val="tx1"/>
                </a:solidFill>
                <a:latin typeface="Tahoma" charset="0"/>
                <a:cs typeface="Arial" charset="0"/>
              </a:defRPr>
            </a:lvl8pPr>
            <a:lvl9pPr marL="3886200" indent="-228600" eaLnBrk="0" fontAlgn="base" hangingPunct="0">
              <a:spcBef>
                <a:spcPct val="0"/>
              </a:spcBef>
              <a:spcAft>
                <a:spcPct val="0"/>
              </a:spcAft>
              <a:defRPr>
                <a:solidFill>
                  <a:schemeClr val="tx1"/>
                </a:solidFill>
                <a:latin typeface="Tahoma" charset="0"/>
                <a:cs typeface="Arial" charset="0"/>
              </a:defRPr>
            </a:lvl9pPr>
          </a:lstStyle>
          <a:p>
            <a:pPr eaLnBrk="1" hangingPunct="1"/>
            <a:fld id="{6057EFAB-6C3E-4373-B0D7-71C9ECBB1B17}" type="slidenum">
              <a:rPr lang="en-US" smtClean="0"/>
              <a:pPr eaLnBrk="1" hangingPunct="1"/>
              <a:t>2</a:t>
            </a:fld>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Why do people cohabit?</a:t>
            </a:r>
          </a:p>
          <a:p>
            <a:pPr eaLnBrk="1" hangingPunct="1">
              <a:spcBef>
                <a:spcPct val="0"/>
              </a:spcBef>
            </a:pPr>
            <a:endParaRPr lang="en-US" smtClean="0"/>
          </a:p>
          <a:p>
            <a:pPr eaLnBrk="1" hangingPunct="1">
              <a:spcBef>
                <a:spcPct val="0"/>
              </a:spcBef>
            </a:pPr>
            <a:r>
              <a:rPr lang="en-US" smtClean="0"/>
              <a:t>Many cohabiting relationships are considered to be a temporary arrangement prior to marriage.  These premarital cohabiting couples do intend to marry, but are living together prior to marriage for practical or emotional reasons.</a:t>
            </a:r>
          </a:p>
          <a:p>
            <a:pPr eaLnBrk="1" hangingPunct="1">
              <a:spcBef>
                <a:spcPct val="0"/>
              </a:spcBef>
            </a:pPr>
            <a:endParaRPr lang="en-US" smtClean="0"/>
          </a:p>
          <a:p>
            <a:pPr eaLnBrk="1" hangingPunct="1">
              <a:spcBef>
                <a:spcPct val="0"/>
              </a:spcBef>
            </a:pPr>
            <a:r>
              <a:rPr lang="en-US" smtClean="0"/>
              <a:t>Dating cohabitation does not last very long.  This cohabiting relationship is more like a long date where partners continue to spend time together as long as it is enjoyable.</a:t>
            </a:r>
          </a:p>
          <a:p>
            <a:pPr eaLnBrk="1" hangingPunct="1">
              <a:spcBef>
                <a:spcPct val="0"/>
              </a:spcBef>
            </a:pPr>
            <a:endParaRPr lang="en-US" smtClean="0"/>
          </a:p>
          <a:p>
            <a:pPr eaLnBrk="1" hangingPunct="1">
              <a:spcBef>
                <a:spcPct val="0"/>
              </a:spcBef>
            </a:pPr>
            <a:r>
              <a:rPr lang="en-US" smtClean="0"/>
              <a:t>The trial marriage pattern is one in which partners try out a marital type of relationship by moving in together.  They’re not really evaluating a particular partner, rather they are trying out the relationship of marriage.</a:t>
            </a:r>
          </a:p>
          <a:p>
            <a:pPr eaLnBrk="1" hangingPunct="1">
              <a:spcBef>
                <a:spcPct val="0"/>
              </a:spcBef>
            </a:pPr>
            <a:endParaRPr lang="en-US" smtClean="0"/>
          </a:p>
          <a:p>
            <a:pPr eaLnBrk="1" hangingPunct="1">
              <a:spcBef>
                <a:spcPct val="0"/>
              </a:spcBef>
            </a:pPr>
            <a:r>
              <a:rPr lang="en-US" smtClean="0"/>
              <a:t>Some couple substitute cohabitation for marriage and have no intentions of marrying.  Cohabitation is their preference, perhaps because they’ve had failed marriages in the past, are philosophically opposed to marriage, or do not want to marry for other practical or financial reasons.  These relationships tend to last longer.</a:t>
            </a:r>
          </a:p>
        </p:txBody>
      </p:sp>
      <p:sp>
        <p:nvSpPr>
          <p:cNvPr id="563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Tahoma" charset="0"/>
                <a:cs typeface="Arial" charset="0"/>
              </a:defRPr>
            </a:lvl1pPr>
            <a:lvl2pPr marL="742950" indent="-285750" eaLnBrk="0" hangingPunct="0">
              <a:defRPr>
                <a:solidFill>
                  <a:schemeClr val="tx1"/>
                </a:solidFill>
                <a:latin typeface="Tahoma" charset="0"/>
                <a:cs typeface="Arial" charset="0"/>
              </a:defRPr>
            </a:lvl2pPr>
            <a:lvl3pPr marL="1143000" indent="-228600" eaLnBrk="0" hangingPunct="0">
              <a:defRPr>
                <a:solidFill>
                  <a:schemeClr val="tx1"/>
                </a:solidFill>
                <a:latin typeface="Tahoma" charset="0"/>
                <a:cs typeface="Arial" charset="0"/>
              </a:defRPr>
            </a:lvl3pPr>
            <a:lvl4pPr marL="1600200" indent="-228600" eaLnBrk="0" hangingPunct="0">
              <a:defRPr>
                <a:solidFill>
                  <a:schemeClr val="tx1"/>
                </a:solidFill>
                <a:latin typeface="Tahoma" charset="0"/>
                <a:cs typeface="Arial" charset="0"/>
              </a:defRPr>
            </a:lvl4pPr>
            <a:lvl5pPr marL="2057400" indent="-228600" eaLnBrk="0" hangingPunct="0">
              <a:defRPr>
                <a:solidFill>
                  <a:schemeClr val="tx1"/>
                </a:solidFill>
                <a:latin typeface="Tahoma" charset="0"/>
                <a:cs typeface="Arial" charset="0"/>
              </a:defRPr>
            </a:lvl5pPr>
            <a:lvl6pPr marL="2514600" indent="-228600" eaLnBrk="0" fontAlgn="base" hangingPunct="0">
              <a:spcBef>
                <a:spcPct val="0"/>
              </a:spcBef>
              <a:spcAft>
                <a:spcPct val="0"/>
              </a:spcAft>
              <a:defRPr>
                <a:solidFill>
                  <a:schemeClr val="tx1"/>
                </a:solidFill>
                <a:latin typeface="Tahoma" charset="0"/>
                <a:cs typeface="Arial" charset="0"/>
              </a:defRPr>
            </a:lvl6pPr>
            <a:lvl7pPr marL="2971800" indent="-228600" eaLnBrk="0" fontAlgn="base" hangingPunct="0">
              <a:spcBef>
                <a:spcPct val="0"/>
              </a:spcBef>
              <a:spcAft>
                <a:spcPct val="0"/>
              </a:spcAft>
              <a:defRPr>
                <a:solidFill>
                  <a:schemeClr val="tx1"/>
                </a:solidFill>
                <a:latin typeface="Tahoma" charset="0"/>
                <a:cs typeface="Arial" charset="0"/>
              </a:defRPr>
            </a:lvl7pPr>
            <a:lvl8pPr marL="3429000" indent="-228600" eaLnBrk="0" fontAlgn="base" hangingPunct="0">
              <a:spcBef>
                <a:spcPct val="0"/>
              </a:spcBef>
              <a:spcAft>
                <a:spcPct val="0"/>
              </a:spcAft>
              <a:defRPr>
                <a:solidFill>
                  <a:schemeClr val="tx1"/>
                </a:solidFill>
                <a:latin typeface="Tahoma" charset="0"/>
                <a:cs typeface="Arial" charset="0"/>
              </a:defRPr>
            </a:lvl8pPr>
            <a:lvl9pPr marL="3886200" indent="-228600" eaLnBrk="0" fontAlgn="base" hangingPunct="0">
              <a:spcBef>
                <a:spcPct val="0"/>
              </a:spcBef>
              <a:spcAft>
                <a:spcPct val="0"/>
              </a:spcAft>
              <a:defRPr>
                <a:solidFill>
                  <a:schemeClr val="tx1"/>
                </a:solidFill>
                <a:latin typeface="Tahoma" charset="0"/>
                <a:cs typeface="Arial" charset="0"/>
              </a:defRPr>
            </a:lvl9pPr>
          </a:lstStyle>
          <a:p>
            <a:pPr eaLnBrk="1" hangingPunct="1"/>
            <a:fld id="{19E6FEB4-9B9B-42A9-A59A-53D266AE35CD}" type="slidenum">
              <a:rPr lang="en-US" smtClean="0"/>
              <a:pPr eaLnBrk="1" hangingPunct="1"/>
              <a:t>20</a:t>
            </a:fld>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73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Same-sex couples can legally marry in Spain, Canada, Belgium, Argentina, Norway, Iceland, the Netherlands, South Africa, and Denmark.  </a:t>
            </a:r>
          </a:p>
          <a:p>
            <a:pPr eaLnBrk="1" hangingPunct="1">
              <a:spcBef>
                <a:spcPct val="0"/>
              </a:spcBef>
            </a:pPr>
            <a:endParaRPr lang="en-US" smtClean="0"/>
          </a:p>
          <a:p>
            <a:pPr eaLnBrk="1" hangingPunct="1">
              <a:spcBef>
                <a:spcPct val="0"/>
              </a:spcBef>
            </a:pPr>
            <a:r>
              <a:rPr lang="en-US" smtClean="0"/>
              <a:t>They can also legally marry in Massachusetts, Connecticut, Iowa, Vermont, New Hampshire, and the District of Columbia.</a:t>
            </a:r>
          </a:p>
          <a:p>
            <a:pPr eaLnBrk="1" hangingPunct="1">
              <a:spcBef>
                <a:spcPct val="0"/>
              </a:spcBef>
            </a:pPr>
            <a:endParaRPr lang="en-US" smtClean="0"/>
          </a:p>
          <a:p>
            <a:pPr eaLnBrk="1" hangingPunct="1">
              <a:spcBef>
                <a:spcPct val="0"/>
              </a:spcBef>
            </a:pPr>
            <a:r>
              <a:rPr lang="en-US" smtClean="0"/>
              <a:t>The issues facing same-sex couples tend to be similar to those of heterosexual couples:  concerns about money, household chores, leisure time, sex, and children.  But they do have to face additional stressors of stigma from others.</a:t>
            </a:r>
          </a:p>
          <a:p>
            <a:pPr eaLnBrk="1" hangingPunct="1">
              <a:spcBef>
                <a:spcPct val="0"/>
              </a:spcBef>
            </a:pPr>
            <a:endParaRPr lang="en-US" smtClean="0"/>
          </a:p>
          <a:p>
            <a:pPr eaLnBrk="1" hangingPunct="1">
              <a:spcBef>
                <a:spcPct val="0"/>
              </a:spcBef>
            </a:pPr>
            <a:r>
              <a:rPr lang="en-US" smtClean="0"/>
              <a:t>Same-sex partners tend to have a more equal distribution of power within the relationship than in heterosexual couples.</a:t>
            </a:r>
          </a:p>
          <a:p>
            <a:pPr eaLnBrk="1" hangingPunct="1">
              <a:spcBef>
                <a:spcPct val="0"/>
              </a:spcBef>
            </a:pPr>
            <a:endParaRPr lang="en-US" smtClean="0"/>
          </a:p>
          <a:p>
            <a:pPr eaLnBrk="1" hangingPunct="1">
              <a:spcBef>
                <a:spcPct val="0"/>
              </a:spcBef>
            </a:pPr>
            <a:r>
              <a:rPr lang="en-US" smtClean="0"/>
              <a:t>And when couples break up, there is a greater likelihood of still having contact with the ex because of a closer same-sex community of friends.</a:t>
            </a:r>
          </a:p>
        </p:txBody>
      </p:sp>
      <p:sp>
        <p:nvSpPr>
          <p:cNvPr id="573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Tahoma" charset="0"/>
                <a:cs typeface="Arial" charset="0"/>
              </a:defRPr>
            </a:lvl1pPr>
            <a:lvl2pPr marL="742950" indent="-285750" eaLnBrk="0" hangingPunct="0">
              <a:defRPr>
                <a:solidFill>
                  <a:schemeClr val="tx1"/>
                </a:solidFill>
                <a:latin typeface="Tahoma" charset="0"/>
                <a:cs typeface="Arial" charset="0"/>
              </a:defRPr>
            </a:lvl2pPr>
            <a:lvl3pPr marL="1143000" indent="-228600" eaLnBrk="0" hangingPunct="0">
              <a:defRPr>
                <a:solidFill>
                  <a:schemeClr val="tx1"/>
                </a:solidFill>
                <a:latin typeface="Tahoma" charset="0"/>
                <a:cs typeface="Arial" charset="0"/>
              </a:defRPr>
            </a:lvl3pPr>
            <a:lvl4pPr marL="1600200" indent="-228600" eaLnBrk="0" hangingPunct="0">
              <a:defRPr>
                <a:solidFill>
                  <a:schemeClr val="tx1"/>
                </a:solidFill>
                <a:latin typeface="Tahoma" charset="0"/>
                <a:cs typeface="Arial" charset="0"/>
              </a:defRPr>
            </a:lvl4pPr>
            <a:lvl5pPr marL="2057400" indent="-228600" eaLnBrk="0" hangingPunct="0">
              <a:defRPr>
                <a:solidFill>
                  <a:schemeClr val="tx1"/>
                </a:solidFill>
                <a:latin typeface="Tahoma" charset="0"/>
                <a:cs typeface="Arial" charset="0"/>
              </a:defRPr>
            </a:lvl5pPr>
            <a:lvl6pPr marL="2514600" indent="-228600" eaLnBrk="0" fontAlgn="base" hangingPunct="0">
              <a:spcBef>
                <a:spcPct val="0"/>
              </a:spcBef>
              <a:spcAft>
                <a:spcPct val="0"/>
              </a:spcAft>
              <a:defRPr>
                <a:solidFill>
                  <a:schemeClr val="tx1"/>
                </a:solidFill>
                <a:latin typeface="Tahoma" charset="0"/>
                <a:cs typeface="Arial" charset="0"/>
              </a:defRPr>
            </a:lvl6pPr>
            <a:lvl7pPr marL="2971800" indent="-228600" eaLnBrk="0" fontAlgn="base" hangingPunct="0">
              <a:spcBef>
                <a:spcPct val="0"/>
              </a:spcBef>
              <a:spcAft>
                <a:spcPct val="0"/>
              </a:spcAft>
              <a:defRPr>
                <a:solidFill>
                  <a:schemeClr val="tx1"/>
                </a:solidFill>
                <a:latin typeface="Tahoma" charset="0"/>
                <a:cs typeface="Arial" charset="0"/>
              </a:defRPr>
            </a:lvl7pPr>
            <a:lvl8pPr marL="3429000" indent="-228600" eaLnBrk="0" fontAlgn="base" hangingPunct="0">
              <a:spcBef>
                <a:spcPct val="0"/>
              </a:spcBef>
              <a:spcAft>
                <a:spcPct val="0"/>
              </a:spcAft>
              <a:defRPr>
                <a:solidFill>
                  <a:schemeClr val="tx1"/>
                </a:solidFill>
                <a:latin typeface="Tahoma" charset="0"/>
                <a:cs typeface="Arial" charset="0"/>
              </a:defRPr>
            </a:lvl8pPr>
            <a:lvl9pPr marL="3886200" indent="-228600" eaLnBrk="0" fontAlgn="base" hangingPunct="0">
              <a:spcBef>
                <a:spcPct val="0"/>
              </a:spcBef>
              <a:spcAft>
                <a:spcPct val="0"/>
              </a:spcAft>
              <a:defRPr>
                <a:solidFill>
                  <a:schemeClr val="tx1"/>
                </a:solidFill>
                <a:latin typeface="Tahoma" charset="0"/>
                <a:cs typeface="Arial" charset="0"/>
              </a:defRPr>
            </a:lvl9pPr>
          </a:lstStyle>
          <a:p>
            <a:pPr eaLnBrk="1" hangingPunct="1"/>
            <a:fld id="{4A29B8C0-D46D-40F0-96D0-2043B187C0D7}" type="slidenum">
              <a:rPr lang="en-US" smtClean="0"/>
              <a:pPr eaLnBrk="1" hangingPunct="1"/>
              <a:t>21</a:t>
            </a:fld>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83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Let’s explore mate selection.  </a:t>
            </a:r>
          </a:p>
          <a:p>
            <a:pPr eaLnBrk="1" hangingPunct="1">
              <a:spcBef>
                <a:spcPct val="0"/>
              </a:spcBef>
            </a:pPr>
            <a:endParaRPr lang="en-US" smtClean="0"/>
          </a:p>
          <a:p>
            <a:pPr eaLnBrk="1" hangingPunct="1">
              <a:spcBef>
                <a:spcPct val="0"/>
              </a:spcBef>
            </a:pPr>
            <a:r>
              <a:rPr lang="en-US" smtClean="0"/>
              <a:t>Although the age at first marriage has been steadily increasing in the United States, 25 for females and 27 for males, many do still marry while in early adulthood.</a:t>
            </a:r>
          </a:p>
          <a:p>
            <a:pPr eaLnBrk="1" hangingPunct="1">
              <a:spcBef>
                <a:spcPct val="0"/>
              </a:spcBef>
            </a:pPr>
            <a:endParaRPr lang="en-US" smtClean="0"/>
          </a:p>
          <a:p>
            <a:pPr eaLnBrk="1" hangingPunct="1">
              <a:spcBef>
                <a:spcPct val="0"/>
              </a:spcBef>
            </a:pPr>
            <a:r>
              <a:rPr lang="en-US" smtClean="0"/>
              <a:t>One way to look at the mate selection process is to think of the marriage market as a place where social currency is exchanged.  You bring with you a certain amount of social currency or qualities that make you a good potential make.  And these are weighed against those things that might make you a less than ideal partner.  This is taken into account when looking for a partner.  </a:t>
            </a:r>
          </a:p>
          <a:p>
            <a:pPr eaLnBrk="1" hangingPunct="1">
              <a:spcBef>
                <a:spcPct val="0"/>
              </a:spcBef>
            </a:pPr>
            <a:endParaRPr lang="en-US" smtClean="0"/>
          </a:p>
          <a:p>
            <a:pPr eaLnBrk="1" hangingPunct="1">
              <a:spcBef>
                <a:spcPct val="0"/>
              </a:spcBef>
            </a:pPr>
            <a:r>
              <a:rPr lang="en-US" smtClean="0"/>
              <a:t>Most of us do not want a “good deal” when making the exchange.  Rather, we look for a fair exchange.  This is because in relationships, the person with the least interest in the relationship has the most power.  So if you want a equal distribution of power, you want both parties to need the relationship equally.</a:t>
            </a:r>
          </a:p>
          <a:p>
            <a:pPr eaLnBrk="1" hangingPunct="1">
              <a:spcBef>
                <a:spcPct val="0"/>
              </a:spcBef>
            </a:pPr>
            <a:endParaRPr lang="en-US" smtClean="0"/>
          </a:p>
          <a:p>
            <a:pPr eaLnBrk="1" hangingPunct="1">
              <a:spcBef>
                <a:spcPct val="0"/>
              </a:spcBef>
            </a:pPr>
            <a:r>
              <a:rPr lang="en-US" smtClean="0"/>
              <a:t>The majority of marriages are homogamous with respect to social class, race, age, and religion.  This similarity of social characteristics is referred to as homogamy.  </a:t>
            </a:r>
          </a:p>
          <a:p>
            <a:pPr eaLnBrk="1" hangingPunct="1">
              <a:spcBef>
                <a:spcPct val="0"/>
              </a:spcBef>
            </a:pPr>
            <a:endParaRPr lang="en-US" smtClean="0"/>
          </a:p>
          <a:p>
            <a:pPr eaLnBrk="1" hangingPunct="1">
              <a:spcBef>
                <a:spcPct val="0"/>
              </a:spcBef>
            </a:pPr>
            <a:r>
              <a:rPr lang="en-US" smtClean="0"/>
              <a:t>This selection is guided by social rules of endogamy (the expectation that you will marry within certain groups such as race and class), exogamy (the expectation that you will marry outside of other groups such as your sex), and propinquity or nearness.  We tend to marry those who are near because those are the people we meet and with whom we socialize.</a:t>
            </a:r>
          </a:p>
        </p:txBody>
      </p:sp>
      <p:sp>
        <p:nvSpPr>
          <p:cNvPr id="583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Tahoma" charset="0"/>
                <a:cs typeface="Arial" charset="0"/>
              </a:defRPr>
            </a:lvl1pPr>
            <a:lvl2pPr marL="742950" indent="-285750" eaLnBrk="0" hangingPunct="0">
              <a:defRPr>
                <a:solidFill>
                  <a:schemeClr val="tx1"/>
                </a:solidFill>
                <a:latin typeface="Tahoma" charset="0"/>
                <a:cs typeface="Arial" charset="0"/>
              </a:defRPr>
            </a:lvl2pPr>
            <a:lvl3pPr marL="1143000" indent="-228600" eaLnBrk="0" hangingPunct="0">
              <a:defRPr>
                <a:solidFill>
                  <a:schemeClr val="tx1"/>
                </a:solidFill>
                <a:latin typeface="Tahoma" charset="0"/>
                <a:cs typeface="Arial" charset="0"/>
              </a:defRPr>
            </a:lvl3pPr>
            <a:lvl4pPr marL="1600200" indent="-228600" eaLnBrk="0" hangingPunct="0">
              <a:defRPr>
                <a:solidFill>
                  <a:schemeClr val="tx1"/>
                </a:solidFill>
                <a:latin typeface="Tahoma" charset="0"/>
                <a:cs typeface="Arial" charset="0"/>
              </a:defRPr>
            </a:lvl4pPr>
            <a:lvl5pPr marL="2057400" indent="-228600" eaLnBrk="0" hangingPunct="0">
              <a:defRPr>
                <a:solidFill>
                  <a:schemeClr val="tx1"/>
                </a:solidFill>
                <a:latin typeface="Tahoma" charset="0"/>
                <a:cs typeface="Arial" charset="0"/>
              </a:defRPr>
            </a:lvl5pPr>
            <a:lvl6pPr marL="2514600" indent="-228600" eaLnBrk="0" fontAlgn="base" hangingPunct="0">
              <a:spcBef>
                <a:spcPct val="0"/>
              </a:spcBef>
              <a:spcAft>
                <a:spcPct val="0"/>
              </a:spcAft>
              <a:defRPr>
                <a:solidFill>
                  <a:schemeClr val="tx1"/>
                </a:solidFill>
                <a:latin typeface="Tahoma" charset="0"/>
                <a:cs typeface="Arial" charset="0"/>
              </a:defRPr>
            </a:lvl6pPr>
            <a:lvl7pPr marL="2971800" indent="-228600" eaLnBrk="0" fontAlgn="base" hangingPunct="0">
              <a:spcBef>
                <a:spcPct val="0"/>
              </a:spcBef>
              <a:spcAft>
                <a:spcPct val="0"/>
              </a:spcAft>
              <a:defRPr>
                <a:solidFill>
                  <a:schemeClr val="tx1"/>
                </a:solidFill>
                <a:latin typeface="Tahoma" charset="0"/>
                <a:cs typeface="Arial" charset="0"/>
              </a:defRPr>
            </a:lvl7pPr>
            <a:lvl8pPr marL="3429000" indent="-228600" eaLnBrk="0" fontAlgn="base" hangingPunct="0">
              <a:spcBef>
                <a:spcPct val="0"/>
              </a:spcBef>
              <a:spcAft>
                <a:spcPct val="0"/>
              </a:spcAft>
              <a:defRPr>
                <a:solidFill>
                  <a:schemeClr val="tx1"/>
                </a:solidFill>
                <a:latin typeface="Tahoma" charset="0"/>
                <a:cs typeface="Arial" charset="0"/>
              </a:defRPr>
            </a:lvl8pPr>
            <a:lvl9pPr marL="3886200" indent="-228600" eaLnBrk="0" fontAlgn="base" hangingPunct="0">
              <a:spcBef>
                <a:spcPct val="0"/>
              </a:spcBef>
              <a:spcAft>
                <a:spcPct val="0"/>
              </a:spcAft>
              <a:defRPr>
                <a:solidFill>
                  <a:schemeClr val="tx1"/>
                </a:solidFill>
                <a:latin typeface="Tahoma" charset="0"/>
                <a:cs typeface="Arial" charset="0"/>
              </a:defRPr>
            </a:lvl9pPr>
          </a:lstStyle>
          <a:p>
            <a:pPr eaLnBrk="1" hangingPunct="1"/>
            <a:fld id="{E9D23245-9B95-4BFD-A4E2-B763C72C6834}" type="slidenum">
              <a:rPr lang="en-US" smtClean="0"/>
              <a:pPr eaLnBrk="1" hangingPunct="1"/>
              <a:t>22</a:t>
            </a:fld>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3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Let’s explore a few theories of love.  </a:t>
            </a:r>
          </a:p>
          <a:p>
            <a:pPr eaLnBrk="1" hangingPunct="1">
              <a:spcBef>
                <a:spcPct val="0"/>
              </a:spcBef>
            </a:pPr>
            <a:endParaRPr lang="en-US" smtClean="0"/>
          </a:p>
          <a:p>
            <a:pPr eaLnBrk="1" hangingPunct="1">
              <a:spcBef>
                <a:spcPct val="0"/>
              </a:spcBef>
            </a:pPr>
            <a:r>
              <a:rPr lang="en-US" smtClean="0"/>
              <a:t>Sternberg offers a triangular approach to love.  </a:t>
            </a:r>
          </a:p>
          <a:p>
            <a:pPr eaLnBrk="1" hangingPunct="1">
              <a:spcBef>
                <a:spcPct val="0"/>
              </a:spcBef>
            </a:pPr>
            <a:endParaRPr lang="en-US" smtClean="0"/>
          </a:p>
          <a:p>
            <a:pPr eaLnBrk="1" hangingPunct="1">
              <a:spcBef>
                <a:spcPct val="0"/>
              </a:spcBef>
            </a:pPr>
            <a:r>
              <a:rPr lang="en-US" smtClean="0"/>
              <a:t>Love has three elements,  intimacy or psychological closeness, passion or physical attraction, and commitment or the conscious decision to stay together.</a:t>
            </a:r>
          </a:p>
          <a:p>
            <a:pPr eaLnBrk="1" hangingPunct="1">
              <a:spcBef>
                <a:spcPct val="0"/>
              </a:spcBef>
            </a:pPr>
            <a:endParaRPr lang="en-US" smtClean="0"/>
          </a:p>
          <a:p>
            <a:pPr eaLnBrk="1" hangingPunct="1">
              <a:spcBef>
                <a:spcPct val="0"/>
              </a:spcBef>
            </a:pPr>
            <a:r>
              <a:rPr lang="en-US" smtClean="0"/>
              <a:t>Most of the problems people have in love relationships are about either intimacy, “We don’t talk.”, passion, “We never hold each other anymore.” or commitment, “I can’t count on my partner to stay with me.”</a:t>
            </a:r>
          </a:p>
        </p:txBody>
      </p:sp>
      <p:sp>
        <p:nvSpPr>
          <p:cNvPr id="593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Tahoma" charset="0"/>
                <a:cs typeface="Arial" charset="0"/>
              </a:defRPr>
            </a:lvl1pPr>
            <a:lvl2pPr marL="742950" indent="-285750" eaLnBrk="0" hangingPunct="0">
              <a:defRPr>
                <a:solidFill>
                  <a:schemeClr val="tx1"/>
                </a:solidFill>
                <a:latin typeface="Tahoma" charset="0"/>
                <a:cs typeface="Arial" charset="0"/>
              </a:defRPr>
            </a:lvl2pPr>
            <a:lvl3pPr marL="1143000" indent="-228600" eaLnBrk="0" hangingPunct="0">
              <a:defRPr>
                <a:solidFill>
                  <a:schemeClr val="tx1"/>
                </a:solidFill>
                <a:latin typeface="Tahoma" charset="0"/>
                <a:cs typeface="Arial" charset="0"/>
              </a:defRPr>
            </a:lvl3pPr>
            <a:lvl4pPr marL="1600200" indent="-228600" eaLnBrk="0" hangingPunct="0">
              <a:defRPr>
                <a:solidFill>
                  <a:schemeClr val="tx1"/>
                </a:solidFill>
                <a:latin typeface="Tahoma" charset="0"/>
                <a:cs typeface="Arial" charset="0"/>
              </a:defRPr>
            </a:lvl4pPr>
            <a:lvl5pPr marL="2057400" indent="-228600" eaLnBrk="0" hangingPunct="0">
              <a:defRPr>
                <a:solidFill>
                  <a:schemeClr val="tx1"/>
                </a:solidFill>
                <a:latin typeface="Tahoma" charset="0"/>
                <a:cs typeface="Arial" charset="0"/>
              </a:defRPr>
            </a:lvl5pPr>
            <a:lvl6pPr marL="2514600" indent="-228600" eaLnBrk="0" fontAlgn="base" hangingPunct="0">
              <a:spcBef>
                <a:spcPct val="0"/>
              </a:spcBef>
              <a:spcAft>
                <a:spcPct val="0"/>
              </a:spcAft>
              <a:defRPr>
                <a:solidFill>
                  <a:schemeClr val="tx1"/>
                </a:solidFill>
                <a:latin typeface="Tahoma" charset="0"/>
                <a:cs typeface="Arial" charset="0"/>
              </a:defRPr>
            </a:lvl6pPr>
            <a:lvl7pPr marL="2971800" indent="-228600" eaLnBrk="0" fontAlgn="base" hangingPunct="0">
              <a:spcBef>
                <a:spcPct val="0"/>
              </a:spcBef>
              <a:spcAft>
                <a:spcPct val="0"/>
              </a:spcAft>
              <a:defRPr>
                <a:solidFill>
                  <a:schemeClr val="tx1"/>
                </a:solidFill>
                <a:latin typeface="Tahoma" charset="0"/>
                <a:cs typeface="Arial" charset="0"/>
              </a:defRPr>
            </a:lvl7pPr>
            <a:lvl8pPr marL="3429000" indent="-228600" eaLnBrk="0" fontAlgn="base" hangingPunct="0">
              <a:spcBef>
                <a:spcPct val="0"/>
              </a:spcBef>
              <a:spcAft>
                <a:spcPct val="0"/>
              </a:spcAft>
              <a:defRPr>
                <a:solidFill>
                  <a:schemeClr val="tx1"/>
                </a:solidFill>
                <a:latin typeface="Tahoma" charset="0"/>
                <a:cs typeface="Arial" charset="0"/>
              </a:defRPr>
            </a:lvl8pPr>
            <a:lvl9pPr marL="3886200" indent="-228600" eaLnBrk="0" fontAlgn="base" hangingPunct="0">
              <a:spcBef>
                <a:spcPct val="0"/>
              </a:spcBef>
              <a:spcAft>
                <a:spcPct val="0"/>
              </a:spcAft>
              <a:defRPr>
                <a:solidFill>
                  <a:schemeClr val="tx1"/>
                </a:solidFill>
                <a:latin typeface="Tahoma" charset="0"/>
                <a:cs typeface="Arial" charset="0"/>
              </a:defRPr>
            </a:lvl9pPr>
          </a:lstStyle>
          <a:p>
            <a:pPr eaLnBrk="1" hangingPunct="1"/>
            <a:fld id="{535F6701-54A1-4522-9720-E421FE5D746B}" type="slidenum">
              <a:rPr lang="en-US" smtClean="0"/>
              <a:pPr eaLnBrk="1" hangingPunct="1"/>
              <a:t>23</a:t>
            </a:fld>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4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We can analyze love relationships as having one or more of these elements.</a:t>
            </a:r>
          </a:p>
          <a:p>
            <a:pPr eaLnBrk="1" hangingPunct="1">
              <a:spcBef>
                <a:spcPct val="0"/>
              </a:spcBef>
            </a:pPr>
            <a:endParaRPr lang="en-US" smtClean="0"/>
          </a:p>
          <a:p>
            <a:pPr eaLnBrk="1" hangingPunct="1">
              <a:spcBef>
                <a:spcPct val="0"/>
              </a:spcBef>
            </a:pPr>
            <a:r>
              <a:rPr lang="en-US" smtClean="0"/>
              <a:t>Liking is intimacy only.  Infatuation is a relationship based on passion alone. </a:t>
            </a:r>
          </a:p>
          <a:p>
            <a:pPr eaLnBrk="1" hangingPunct="1">
              <a:spcBef>
                <a:spcPct val="0"/>
              </a:spcBef>
            </a:pPr>
            <a:endParaRPr lang="en-US" smtClean="0"/>
          </a:p>
          <a:p>
            <a:pPr eaLnBrk="1" hangingPunct="1">
              <a:spcBef>
                <a:spcPct val="0"/>
              </a:spcBef>
            </a:pPr>
            <a:r>
              <a:rPr lang="en-US" smtClean="0"/>
              <a:t>Empty love is based solely on commitment.</a:t>
            </a:r>
          </a:p>
          <a:p>
            <a:pPr eaLnBrk="1" hangingPunct="1">
              <a:spcBef>
                <a:spcPct val="0"/>
              </a:spcBef>
            </a:pPr>
            <a:endParaRPr lang="en-US" smtClean="0"/>
          </a:p>
          <a:p>
            <a:pPr eaLnBrk="1" hangingPunct="1">
              <a:spcBef>
                <a:spcPct val="0"/>
              </a:spcBef>
            </a:pPr>
            <a:r>
              <a:rPr lang="en-US" smtClean="0"/>
              <a:t>Romantic love includes both intimacy and passion.</a:t>
            </a:r>
          </a:p>
          <a:p>
            <a:pPr eaLnBrk="1" hangingPunct="1">
              <a:spcBef>
                <a:spcPct val="0"/>
              </a:spcBef>
            </a:pPr>
            <a:endParaRPr lang="en-US" smtClean="0"/>
          </a:p>
          <a:p>
            <a:pPr eaLnBrk="1" hangingPunct="1">
              <a:spcBef>
                <a:spcPct val="0"/>
              </a:spcBef>
            </a:pPr>
            <a:r>
              <a:rPr lang="en-US" smtClean="0"/>
              <a:t>Companionate love is based on commitment and intimacy.</a:t>
            </a:r>
          </a:p>
          <a:p>
            <a:pPr eaLnBrk="1" hangingPunct="1">
              <a:spcBef>
                <a:spcPct val="0"/>
              </a:spcBef>
            </a:pPr>
            <a:endParaRPr lang="en-US" smtClean="0"/>
          </a:p>
          <a:p>
            <a:pPr eaLnBrk="1" hangingPunct="1">
              <a:spcBef>
                <a:spcPct val="0"/>
              </a:spcBef>
            </a:pPr>
            <a:r>
              <a:rPr lang="en-US" smtClean="0"/>
              <a:t>Fatuous love is characterized by passion and commitment, but no intimacy.</a:t>
            </a:r>
          </a:p>
          <a:p>
            <a:pPr eaLnBrk="1" hangingPunct="1">
              <a:spcBef>
                <a:spcPct val="0"/>
              </a:spcBef>
            </a:pPr>
            <a:endParaRPr lang="en-US" smtClean="0"/>
          </a:p>
          <a:p>
            <a:pPr eaLnBrk="1" hangingPunct="1">
              <a:spcBef>
                <a:spcPct val="0"/>
              </a:spcBef>
            </a:pPr>
            <a:r>
              <a:rPr lang="en-US" smtClean="0"/>
              <a:t>What do we want?  The ideal in the west is consummate love.  We want passion, commitment, and intimacy.</a:t>
            </a:r>
          </a:p>
        </p:txBody>
      </p:sp>
      <p:sp>
        <p:nvSpPr>
          <p:cNvPr id="604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Tahoma" charset="0"/>
                <a:cs typeface="Arial" charset="0"/>
              </a:defRPr>
            </a:lvl1pPr>
            <a:lvl2pPr marL="742950" indent="-285750" eaLnBrk="0" hangingPunct="0">
              <a:defRPr>
                <a:solidFill>
                  <a:schemeClr val="tx1"/>
                </a:solidFill>
                <a:latin typeface="Tahoma" charset="0"/>
                <a:cs typeface="Arial" charset="0"/>
              </a:defRPr>
            </a:lvl2pPr>
            <a:lvl3pPr marL="1143000" indent="-228600" eaLnBrk="0" hangingPunct="0">
              <a:defRPr>
                <a:solidFill>
                  <a:schemeClr val="tx1"/>
                </a:solidFill>
                <a:latin typeface="Tahoma" charset="0"/>
                <a:cs typeface="Arial" charset="0"/>
              </a:defRPr>
            </a:lvl3pPr>
            <a:lvl4pPr marL="1600200" indent="-228600" eaLnBrk="0" hangingPunct="0">
              <a:defRPr>
                <a:solidFill>
                  <a:schemeClr val="tx1"/>
                </a:solidFill>
                <a:latin typeface="Tahoma" charset="0"/>
                <a:cs typeface="Arial" charset="0"/>
              </a:defRPr>
            </a:lvl4pPr>
            <a:lvl5pPr marL="2057400" indent="-228600" eaLnBrk="0" hangingPunct="0">
              <a:defRPr>
                <a:solidFill>
                  <a:schemeClr val="tx1"/>
                </a:solidFill>
                <a:latin typeface="Tahoma" charset="0"/>
                <a:cs typeface="Arial" charset="0"/>
              </a:defRPr>
            </a:lvl5pPr>
            <a:lvl6pPr marL="2514600" indent="-228600" eaLnBrk="0" fontAlgn="base" hangingPunct="0">
              <a:spcBef>
                <a:spcPct val="0"/>
              </a:spcBef>
              <a:spcAft>
                <a:spcPct val="0"/>
              </a:spcAft>
              <a:defRPr>
                <a:solidFill>
                  <a:schemeClr val="tx1"/>
                </a:solidFill>
                <a:latin typeface="Tahoma" charset="0"/>
                <a:cs typeface="Arial" charset="0"/>
              </a:defRPr>
            </a:lvl6pPr>
            <a:lvl7pPr marL="2971800" indent="-228600" eaLnBrk="0" fontAlgn="base" hangingPunct="0">
              <a:spcBef>
                <a:spcPct val="0"/>
              </a:spcBef>
              <a:spcAft>
                <a:spcPct val="0"/>
              </a:spcAft>
              <a:defRPr>
                <a:solidFill>
                  <a:schemeClr val="tx1"/>
                </a:solidFill>
                <a:latin typeface="Tahoma" charset="0"/>
                <a:cs typeface="Arial" charset="0"/>
              </a:defRPr>
            </a:lvl7pPr>
            <a:lvl8pPr marL="3429000" indent="-228600" eaLnBrk="0" fontAlgn="base" hangingPunct="0">
              <a:spcBef>
                <a:spcPct val="0"/>
              </a:spcBef>
              <a:spcAft>
                <a:spcPct val="0"/>
              </a:spcAft>
              <a:defRPr>
                <a:solidFill>
                  <a:schemeClr val="tx1"/>
                </a:solidFill>
                <a:latin typeface="Tahoma" charset="0"/>
                <a:cs typeface="Arial" charset="0"/>
              </a:defRPr>
            </a:lvl8pPr>
            <a:lvl9pPr marL="3886200" indent="-228600" eaLnBrk="0" fontAlgn="base" hangingPunct="0">
              <a:spcBef>
                <a:spcPct val="0"/>
              </a:spcBef>
              <a:spcAft>
                <a:spcPct val="0"/>
              </a:spcAft>
              <a:defRPr>
                <a:solidFill>
                  <a:schemeClr val="tx1"/>
                </a:solidFill>
                <a:latin typeface="Tahoma" charset="0"/>
                <a:cs typeface="Arial" charset="0"/>
              </a:defRPr>
            </a:lvl9pPr>
          </a:lstStyle>
          <a:p>
            <a:pPr eaLnBrk="1" hangingPunct="1"/>
            <a:fld id="{DA5918E4-0883-4B0C-B412-CA458DE99C40}" type="slidenum">
              <a:rPr lang="en-US" smtClean="0"/>
              <a:pPr eaLnBrk="1" hangingPunct="1"/>
              <a:t>24</a:t>
            </a:fld>
            <a:endParaRPr 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John Lee explored types of love or love styles found in literature.  You can look at your own style by taking the questionnaire at the end of this lesson.</a:t>
            </a:r>
          </a:p>
        </p:txBody>
      </p:sp>
      <p:sp>
        <p:nvSpPr>
          <p:cNvPr id="614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Tahoma" charset="0"/>
                <a:cs typeface="Arial" charset="0"/>
              </a:defRPr>
            </a:lvl1pPr>
            <a:lvl2pPr marL="742950" indent="-285750" eaLnBrk="0" hangingPunct="0">
              <a:defRPr>
                <a:solidFill>
                  <a:schemeClr val="tx1"/>
                </a:solidFill>
                <a:latin typeface="Tahoma" charset="0"/>
                <a:cs typeface="Arial" charset="0"/>
              </a:defRPr>
            </a:lvl2pPr>
            <a:lvl3pPr marL="1143000" indent="-228600" eaLnBrk="0" hangingPunct="0">
              <a:defRPr>
                <a:solidFill>
                  <a:schemeClr val="tx1"/>
                </a:solidFill>
                <a:latin typeface="Tahoma" charset="0"/>
                <a:cs typeface="Arial" charset="0"/>
              </a:defRPr>
            </a:lvl3pPr>
            <a:lvl4pPr marL="1600200" indent="-228600" eaLnBrk="0" hangingPunct="0">
              <a:defRPr>
                <a:solidFill>
                  <a:schemeClr val="tx1"/>
                </a:solidFill>
                <a:latin typeface="Tahoma" charset="0"/>
                <a:cs typeface="Arial" charset="0"/>
              </a:defRPr>
            </a:lvl4pPr>
            <a:lvl5pPr marL="2057400" indent="-228600" eaLnBrk="0" hangingPunct="0">
              <a:defRPr>
                <a:solidFill>
                  <a:schemeClr val="tx1"/>
                </a:solidFill>
                <a:latin typeface="Tahoma" charset="0"/>
                <a:cs typeface="Arial" charset="0"/>
              </a:defRPr>
            </a:lvl5pPr>
            <a:lvl6pPr marL="2514600" indent="-228600" eaLnBrk="0" fontAlgn="base" hangingPunct="0">
              <a:spcBef>
                <a:spcPct val="0"/>
              </a:spcBef>
              <a:spcAft>
                <a:spcPct val="0"/>
              </a:spcAft>
              <a:defRPr>
                <a:solidFill>
                  <a:schemeClr val="tx1"/>
                </a:solidFill>
                <a:latin typeface="Tahoma" charset="0"/>
                <a:cs typeface="Arial" charset="0"/>
              </a:defRPr>
            </a:lvl6pPr>
            <a:lvl7pPr marL="2971800" indent="-228600" eaLnBrk="0" fontAlgn="base" hangingPunct="0">
              <a:spcBef>
                <a:spcPct val="0"/>
              </a:spcBef>
              <a:spcAft>
                <a:spcPct val="0"/>
              </a:spcAft>
              <a:defRPr>
                <a:solidFill>
                  <a:schemeClr val="tx1"/>
                </a:solidFill>
                <a:latin typeface="Tahoma" charset="0"/>
                <a:cs typeface="Arial" charset="0"/>
              </a:defRPr>
            </a:lvl7pPr>
            <a:lvl8pPr marL="3429000" indent="-228600" eaLnBrk="0" fontAlgn="base" hangingPunct="0">
              <a:spcBef>
                <a:spcPct val="0"/>
              </a:spcBef>
              <a:spcAft>
                <a:spcPct val="0"/>
              </a:spcAft>
              <a:defRPr>
                <a:solidFill>
                  <a:schemeClr val="tx1"/>
                </a:solidFill>
                <a:latin typeface="Tahoma" charset="0"/>
                <a:cs typeface="Arial" charset="0"/>
              </a:defRPr>
            </a:lvl8pPr>
            <a:lvl9pPr marL="3886200" indent="-228600" eaLnBrk="0" fontAlgn="base" hangingPunct="0">
              <a:spcBef>
                <a:spcPct val="0"/>
              </a:spcBef>
              <a:spcAft>
                <a:spcPct val="0"/>
              </a:spcAft>
              <a:defRPr>
                <a:solidFill>
                  <a:schemeClr val="tx1"/>
                </a:solidFill>
                <a:latin typeface="Tahoma" charset="0"/>
                <a:cs typeface="Arial" charset="0"/>
              </a:defRPr>
            </a:lvl9pPr>
          </a:lstStyle>
          <a:p>
            <a:pPr eaLnBrk="1" hangingPunct="1"/>
            <a:fld id="{87918687-5B2C-41D9-A2F0-DDDB7FA20CC4}" type="slidenum">
              <a:rPr lang="en-US" smtClean="0"/>
              <a:pPr eaLnBrk="1" hangingPunct="1"/>
              <a:t>25</a:t>
            </a:fld>
            <a:endParaRPr 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24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Pragma is practical love based on sensible qualities.</a:t>
            </a:r>
          </a:p>
          <a:p>
            <a:pPr eaLnBrk="1" hangingPunct="1">
              <a:spcBef>
                <a:spcPct val="0"/>
              </a:spcBef>
            </a:pPr>
            <a:endParaRPr lang="en-US" smtClean="0"/>
          </a:p>
          <a:p>
            <a:pPr eaLnBrk="1" hangingPunct="1">
              <a:spcBef>
                <a:spcPct val="0"/>
              </a:spcBef>
            </a:pPr>
            <a:r>
              <a:rPr lang="en-US" smtClean="0"/>
              <a:t>Agape is a selfless love that has the other’s best interest at heart.</a:t>
            </a:r>
          </a:p>
          <a:p>
            <a:pPr eaLnBrk="1" hangingPunct="1">
              <a:spcBef>
                <a:spcPct val="0"/>
              </a:spcBef>
            </a:pPr>
            <a:endParaRPr lang="en-US" smtClean="0"/>
          </a:p>
          <a:p>
            <a:pPr eaLnBrk="1" hangingPunct="1">
              <a:spcBef>
                <a:spcPct val="0"/>
              </a:spcBef>
            </a:pPr>
            <a:r>
              <a:rPr lang="en-US" smtClean="0"/>
              <a:t>Mania is possessive and insecure.</a:t>
            </a:r>
          </a:p>
          <a:p>
            <a:pPr eaLnBrk="1" hangingPunct="1">
              <a:spcBef>
                <a:spcPct val="0"/>
              </a:spcBef>
            </a:pPr>
            <a:endParaRPr lang="en-US" smtClean="0"/>
          </a:p>
          <a:p>
            <a:pPr eaLnBrk="1" hangingPunct="1">
              <a:spcBef>
                <a:spcPct val="0"/>
              </a:spcBef>
            </a:pPr>
            <a:endParaRPr lang="en-US" smtClean="0"/>
          </a:p>
        </p:txBody>
      </p:sp>
      <p:sp>
        <p:nvSpPr>
          <p:cNvPr id="624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Tahoma" charset="0"/>
                <a:cs typeface="Arial" charset="0"/>
              </a:defRPr>
            </a:lvl1pPr>
            <a:lvl2pPr marL="742950" indent="-285750" eaLnBrk="0" hangingPunct="0">
              <a:defRPr>
                <a:solidFill>
                  <a:schemeClr val="tx1"/>
                </a:solidFill>
                <a:latin typeface="Tahoma" charset="0"/>
                <a:cs typeface="Arial" charset="0"/>
              </a:defRPr>
            </a:lvl2pPr>
            <a:lvl3pPr marL="1143000" indent="-228600" eaLnBrk="0" hangingPunct="0">
              <a:defRPr>
                <a:solidFill>
                  <a:schemeClr val="tx1"/>
                </a:solidFill>
                <a:latin typeface="Tahoma" charset="0"/>
                <a:cs typeface="Arial" charset="0"/>
              </a:defRPr>
            </a:lvl3pPr>
            <a:lvl4pPr marL="1600200" indent="-228600" eaLnBrk="0" hangingPunct="0">
              <a:defRPr>
                <a:solidFill>
                  <a:schemeClr val="tx1"/>
                </a:solidFill>
                <a:latin typeface="Tahoma" charset="0"/>
                <a:cs typeface="Arial" charset="0"/>
              </a:defRPr>
            </a:lvl4pPr>
            <a:lvl5pPr marL="2057400" indent="-228600" eaLnBrk="0" hangingPunct="0">
              <a:defRPr>
                <a:solidFill>
                  <a:schemeClr val="tx1"/>
                </a:solidFill>
                <a:latin typeface="Tahoma" charset="0"/>
                <a:cs typeface="Arial" charset="0"/>
              </a:defRPr>
            </a:lvl5pPr>
            <a:lvl6pPr marL="2514600" indent="-228600" eaLnBrk="0" fontAlgn="base" hangingPunct="0">
              <a:spcBef>
                <a:spcPct val="0"/>
              </a:spcBef>
              <a:spcAft>
                <a:spcPct val="0"/>
              </a:spcAft>
              <a:defRPr>
                <a:solidFill>
                  <a:schemeClr val="tx1"/>
                </a:solidFill>
                <a:latin typeface="Tahoma" charset="0"/>
                <a:cs typeface="Arial" charset="0"/>
              </a:defRPr>
            </a:lvl6pPr>
            <a:lvl7pPr marL="2971800" indent="-228600" eaLnBrk="0" fontAlgn="base" hangingPunct="0">
              <a:spcBef>
                <a:spcPct val="0"/>
              </a:spcBef>
              <a:spcAft>
                <a:spcPct val="0"/>
              </a:spcAft>
              <a:defRPr>
                <a:solidFill>
                  <a:schemeClr val="tx1"/>
                </a:solidFill>
                <a:latin typeface="Tahoma" charset="0"/>
                <a:cs typeface="Arial" charset="0"/>
              </a:defRPr>
            </a:lvl7pPr>
            <a:lvl8pPr marL="3429000" indent="-228600" eaLnBrk="0" fontAlgn="base" hangingPunct="0">
              <a:spcBef>
                <a:spcPct val="0"/>
              </a:spcBef>
              <a:spcAft>
                <a:spcPct val="0"/>
              </a:spcAft>
              <a:defRPr>
                <a:solidFill>
                  <a:schemeClr val="tx1"/>
                </a:solidFill>
                <a:latin typeface="Tahoma" charset="0"/>
                <a:cs typeface="Arial" charset="0"/>
              </a:defRPr>
            </a:lvl8pPr>
            <a:lvl9pPr marL="3886200" indent="-228600" eaLnBrk="0" fontAlgn="base" hangingPunct="0">
              <a:spcBef>
                <a:spcPct val="0"/>
              </a:spcBef>
              <a:spcAft>
                <a:spcPct val="0"/>
              </a:spcAft>
              <a:defRPr>
                <a:solidFill>
                  <a:schemeClr val="tx1"/>
                </a:solidFill>
                <a:latin typeface="Tahoma" charset="0"/>
                <a:cs typeface="Arial" charset="0"/>
              </a:defRPr>
            </a:lvl9pPr>
          </a:lstStyle>
          <a:p>
            <a:pPr eaLnBrk="1" hangingPunct="1"/>
            <a:fld id="{1813E024-78AA-40E1-A5A3-747DFD6808A7}" type="slidenum">
              <a:rPr lang="en-US" smtClean="0"/>
              <a:pPr eaLnBrk="1" hangingPunct="1"/>
              <a:t>26</a:t>
            </a:fld>
            <a:endParaRPr 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34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Eros is erotic love in which a person feels consumed.</a:t>
            </a:r>
          </a:p>
          <a:p>
            <a:pPr eaLnBrk="1" hangingPunct="1">
              <a:spcBef>
                <a:spcPct val="0"/>
              </a:spcBef>
            </a:pPr>
            <a:endParaRPr lang="en-US" smtClean="0"/>
          </a:p>
          <a:p>
            <a:pPr eaLnBrk="1" hangingPunct="1">
              <a:spcBef>
                <a:spcPct val="0"/>
              </a:spcBef>
            </a:pPr>
            <a:r>
              <a:rPr lang="en-US" smtClean="0"/>
              <a:t>Ludus is carefree, nonpossessive, and based on seduction.</a:t>
            </a:r>
          </a:p>
          <a:p>
            <a:pPr eaLnBrk="1" hangingPunct="1">
              <a:spcBef>
                <a:spcPct val="0"/>
              </a:spcBef>
            </a:pPr>
            <a:endParaRPr lang="en-US" smtClean="0"/>
          </a:p>
          <a:p>
            <a:pPr eaLnBrk="1" hangingPunct="1">
              <a:spcBef>
                <a:spcPct val="0"/>
              </a:spcBef>
            </a:pPr>
            <a:r>
              <a:rPr lang="en-US" smtClean="0"/>
              <a:t>Storge is based on friendship.</a:t>
            </a:r>
          </a:p>
          <a:p>
            <a:pPr eaLnBrk="1" hangingPunct="1">
              <a:spcBef>
                <a:spcPct val="0"/>
              </a:spcBef>
            </a:pPr>
            <a:endParaRPr lang="en-US" smtClean="0"/>
          </a:p>
          <a:p>
            <a:pPr eaLnBrk="1" hangingPunct="1">
              <a:spcBef>
                <a:spcPct val="0"/>
              </a:spcBef>
            </a:pPr>
            <a:r>
              <a:rPr lang="en-US" smtClean="0"/>
              <a:t>What’s your love style?</a:t>
            </a:r>
          </a:p>
        </p:txBody>
      </p:sp>
      <p:sp>
        <p:nvSpPr>
          <p:cNvPr id="634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Tahoma" charset="0"/>
                <a:cs typeface="Arial" charset="0"/>
              </a:defRPr>
            </a:lvl1pPr>
            <a:lvl2pPr marL="742950" indent="-285750" eaLnBrk="0" hangingPunct="0">
              <a:defRPr>
                <a:solidFill>
                  <a:schemeClr val="tx1"/>
                </a:solidFill>
                <a:latin typeface="Tahoma" charset="0"/>
                <a:cs typeface="Arial" charset="0"/>
              </a:defRPr>
            </a:lvl2pPr>
            <a:lvl3pPr marL="1143000" indent="-228600" eaLnBrk="0" hangingPunct="0">
              <a:defRPr>
                <a:solidFill>
                  <a:schemeClr val="tx1"/>
                </a:solidFill>
                <a:latin typeface="Tahoma" charset="0"/>
                <a:cs typeface="Arial" charset="0"/>
              </a:defRPr>
            </a:lvl3pPr>
            <a:lvl4pPr marL="1600200" indent="-228600" eaLnBrk="0" hangingPunct="0">
              <a:defRPr>
                <a:solidFill>
                  <a:schemeClr val="tx1"/>
                </a:solidFill>
                <a:latin typeface="Tahoma" charset="0"/>
                <a:cs typeface="Arial" charset="0"/>
              </a:defRPr>
            </a:lvl4pPr>
            <a:lvl5pPr marL="2057400" indent="-228600" eaLnBrk="0" hangingPunct="0">
              <a:defRPr>
                <a:solidFill>
                  <a:schemeClr val="tx1"/>
                </a:solidFill>
                <a:latin typeface="Tahoma" charset="0"/>
                <a:cs typeface="Arial" charset="0"/>
              </a:defRPr>
            </a:lvl5pPr>
            <a:lvl6pPr marL="2514600" indent="-228600" eaLnBrk="0" fontAlgn="base" hangingPunct="0">
              <a:spcBef>
                <a:spcPct val="0"/>
              </a:spcBef>
              <a:spcAft>
                <a:spcPct val="0"/>
              </a:spcAft>
              <a:defRPr>
                <a:solidFill>
                  <a:schemeClr val="tx1"/>
                </a:solidFill>
                <a:latin typeface="Tahoma" charset="0"/>
                <a:cs typeface="Arial" charset="0"/>
              </a:defRPr>
            </a:lvl6pPr>
            <a:lvl7pPr marL="2971800" indent="-228600" eaLnBrk="0" fontAlgn="base" hangingPunct="0">
              <a:spcBef>
                <a:spcPct val="0"/>
              </a:spcBef>
              <a:spcAft>
                <a:spcPct val="0"/>
              </a:spcAft>
              <a:defRPr>
                <a:solidFill>
                  <a:schemeClr val="tx1"/>
                </a:solidFill>
                <a:latin typeface="Tahoma" charset="0"/>
                <a:cs typeface="Arial" charset="0"/>
              </a:defRPr>
            </a:lvl7pPr>
            <a:lvl8pPr marL="3429000" indent="-228600" eaLnBrk="0" fontAlgn="base" hangingPunct="0">
              <a:spcBef>
                <a:spcPct val="0"/>
              </a:spcBef>
              <a:spcAft>
                <a:spcPct val="0"/>
              </a:spcAft>
              <a:defRPr>
                <a:solidFill>
                  <a:schemeClr val="tx1"/>
                </a:solidFill>
                <a:latin typeface="Tahoma" charset="0"/>
                <a:cs typeface="Arial" charset="0"/>
              </a:defRPr>
            </a:lvl8pPr>
            <a:lvl9pPr marL="3886200" indent="-228600" eaLnBrk="0" fontAlgn="base" hangingPunct="0">
              <a:spcBef>
                <a:spcPct val="0"/>
              </a:spcBef>
              <a:spcAft>
                <a:spcPct val="0"/>
              </a:spcAft>
              <a:defRPr>
                <a:solidFill>
                  <a:schemeClr val="tx1"/>
                </a:solidFill>
                <a:latin typeface="Tahoma" charset="0"/>
                <a:cs typeface="Arial" charset="0"/>
              </a:defRPr>
            </a:lvl9pPr>
          </a:lstStyle>
          <a:p>
            <a:pPr eaLnBrk="1" hangingPunct="1"/>
            <a:fld id="{3521DD54-0804-4585-9C8E-59CFF9AA5D66}" type="slidenum">
              <a:rPr lang="en-US" smtClean="0"/>
              <a:pPr eaLnBrk="1" hangingPunct="1"/>
              <a:t>27</a:t>
            </a:fld>
            <a:endParaRPr 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45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Another way to look at relationships is to examine the extent to which partners are dependent or independent of one another.</a:t>
            </a:r>
          </a:p>
          <a:p>
            <a:pPr eaLnBrk="1" hangingPunct="1">
              <a:spcBef>
                <a:spcPct val="0"/>
              </a:spcBef>
            </a:pPr>
            <a:endParaRPr lang="en-US" smtClean="0"/>
          </a:p>
          <a:p>
            <a:pPr eaLnBrk="1" hangingPunct="1">
              <a:spcBef>
                <a:spcPct val="0"/>
              </a:spcBef>
            </a:pPr>
            <a:r>
              <a:rPr lang="en-US" smtClean="0"/>
              <a:t>In the A frame relationship, partners lean on one another and there is little room for growth or change.</a:t>
            </a:r>
          </a:p>
        </p:txBody>
      </p:sp>
      <p:sp>
        <p:nvSpPr>
          <p:cNvPr id="645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Tahoma" charset="0"/>
                <a:cs typeface="Arial" charset="0"/>
              </a:defRPr>
            </a:lvl1pPr>
            <a:lvl2pPr marL="742950" indent="-285750" eaLnBrk="0" hangingPunct="0">
              <a:defRPr>
                <a:solidFill>
                  <a:schemeClr val="tx1"/>
                </a:solidFill>
                <a:latin typeface="Tahoma" charset="0"/>
                <a:cs typeface="Arial" charset="0"/>
              </a:defRPr>
            </a:lvl2pPr>
            <a:lvl3pPr marL="1143000" indent="-228600" eaLnBrk="0" hangingPunct="0">
              <a:defRPr>
                <a:solidFill>
                  <a:schemeClr val="tx1"/>
                </a:solidFill>
                <a:latin typeface="Tahoma" charset="0"/>
                <a:cs typeface="Arial" charset="0"/>
              </a:defRPr>
            </a:lvl3pPr>
            <a:lvl4pPr marL="1600200" indent="-228600" eaLnBrk="0" hangingPunct="0">
              <a:defRPr>
                <a:solidFill>
                  <a:schemeClr val="tx1"/>
                </a:solidFill>
                <a:latin typeface="Tahoma" charset="0"/>
                <a:cs typeface="Arial" charset="0"/>
              </a:defRPr>
            </a:lvl4pPr>
            <a:lvl5pPr marL="2057400" indent="-228600" eaLnBrk="0" hangingPunct="0">
              <a:defRPr>
                <a:solidFill>
                  <a:schemeClr val="tx1"/>
                </a:solidFill>
                <a:latin typeface="Tahoma" charset="0"/>
                <a:cs typeface="Arial" charset="0"/>
              </a:defRPr>
            </a:lvl5pPr>
            <a:lvl6pPr marL="2514600" indent="-228600" eaLnBrk="0" fontAlgn="base" hangingPunct="0">
              <a:spcBef>
                <a:spcPct val="0"/>
              </a:spcBef>
              <a:spcAft>
                <a:spcPct val="0"/>
              </a:spcAft>
              <a:defRPr>
                <a:solidFill>
                  <a:schemeClr val="tx1"/>
                </a:solidFill>
                <a:latin typeface="Tahoma" charset="0"/>
                <a:cs typeface="Arial" charset="0"/>
              </a:defRPr>
            </a:lvl6pPr>
            <a:lvl7pPr marL="2971800" indent="-228600" eaLnBrk="0" fontAlgn="base" hangingPunct="0">
              <a:spcBef>
                <a:spcPct val="0"/>
              </a:spcBef>
              <a:spcAft>
                <a:spcPct val="0"/>
              </a:spcAft>
              <a:defRPr>
                <a:solidFill>
                  <a:schemeClr val="tx1"/>
                </a:solidFill>
                <a:latin typeface="Tahoma" charset="0"/>
                <a:cs typeface="Arial" charset="0"/>
              </a:defRPr>
            </a:lvl7pPr>
            <a:lvl8pPr marL="3429000" indent="-228600" eaLnBrk="0" fontAlgn="base" hangingPunct="0">
              <a:spcBef>
                <a:spcPct val="0"/>
              </a:spcBef>
              <a:spcAft>
                <a:spcPct val="0"/>
              </a:spcAft>
              <a:defRPr>
                <a:solidFill>
                  <a:schemeClr val="tx1"/>
                </a:solidFill>
                <a:latin typeface="Tahoma" charset="0"/>
                <a:cs typeface="Arial" charset="0"/>
              </a:defRPr>
            </a:lvl8pPr>
            <a:lvl9pPr marL="3886200" indent="-228600" eaLnBrk="0" fontAlgn="base" hangingPunct="0">
              <a:spcBef>
                <a:spcPct val="0"/>
              </a:spcBef>
              <a:spcAft>
                <a:spcPct val="0"/>
              </a:spcAft>
              <a:defRPr>
                <a:solidFill>
                  <a:schemeClr val="tx1"/>
                </a:solidFill>
                <a:latin typeface="Tahoma" charset="0"/>
                <a:cs typeface="Arial" charset="0"/>
              </a:defRPr>
            </a:lvl9pPr>
          </a:lstStyle>
          <a:p>
            <a:pPr eaLnBrk="1" hangingPunct="1"/>
            <a:fld id="{94C9DC72-B18E-488D-8D7D-C19A9EB03F4A}" type="slidenum">
              <a:rPr lang="en-US" smtClean="0"/>
              <a:pPr eaLnBrk="1" hangingPunct="1"/>
              <a:t>28</a:t>
            </a:fld>
            <a:endParaRPr 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5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The H frame relationship finds partners quite independent of one another.  Their lives are parallel and there is little connection between the two.</a:t>
            </a:r>
          </a:p>
        </p:txBody>
      </p:sp>
      <p:sp>
        <p:nvSpPr>
          <p:cNvPr id="655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Tahoma" charset="0"/>
                <a:cs typeface="Arial" charset="0"/>
              </a:defRPr>
            </a:lvl1pPr>
            <a:lvl2pPr marL="742950" indent="-285750" eaLnBrk="0" hangingPunct="0">
              <a:defRPr>
                <a:solidFill>
                  <a:schemeClr val="tx1"/>
                </a:solidFill>
                <a:latin typeface="Tahoma" charset="0"/>
                <a:cs typeface="Arial" charset="0"/>
              </a:defRPr>
            </a:lvl2pPr>
            <a:lvl3pPr marL="1143000" indent="-228600" eaLnBrk="0" hangingPunct="0">
              <a:defRPr>
                <a:solidFill>
                  <a:schemeClr val="tx1"/>
                </a:solidFill>
                <a:latin typeface="Tahoma" charset="0"/>
                <a:cs typeface="Arial" charset="0"/>
              </a:defRPr>
            </a:lvl3pPr>
            <a:lvl4pPr marL="1600200" indent="-228600" eaLnBrk="0" hangingPunct="0">
              <a:defRPr>
                <a:solidFill>
                  <a:schemeClr val="tx1"/>
                </a:solidFill>
                <a:latin typeface="Tahoma" charset="0"/>
                <a:cs typeface="Arial" charset="0"/>
              </a:defRPr>
            </a:lvl4pPr>
            <a:lvl5pPr marL="2057400" indent="-228600" eaLnBrk="0" hangingPunct="0">
              <a:defRPr>
                <a:solidFill>
                  <a:schemeClr val="tx1"/>
                </a:solidFill>
                <a:latin typeface="Tahoma" charset="0"/>
                <a:cs typeface="Arial" charset="0"/>
              </a:defRPr>
            </a:lvl5pPr>
            <a:lvl6pPr marL="2514600" indent="-228600" eaLnBrk="0" fontAlgn="base" hangingPunct="0">
              <a:spcBef>
                <a:spcPct val="0"/>
              </a:spcBef>
              <a:spcAft>
                <a:spcPct val="0"/>
              </a:spcAft>
              <a:defRPr>
                <a:solidFill>
                  <a:schemeClr val="tx1"/>
                </a:solidFill>
                <a:latin typeface="Tahoma" charset="0"/>
                <a:cs typeface="Arial" charset="0"/>
              </a:defRPr>
            </a:lvl6pPr>
            <a:lvl7pPr marL="2971800" indent="-228600" eaLnBrk="0" fontAlgn="base" hangingPunct="0">
              <a:spcBef>
                <a:spcPct val="0"/>
              </a:spcBef>
              <a:spcAft>
                <a:spcPct val="0"/>
              </a:spcAft>
              <a:defRPr>
                <a:solidFill>
                  <a:schemeClr val="tx1"/>
                </a:solidFill>
                <a:latin typeface="Tahoma" charset="0"/>
                <a:cs typeface="Arial" charset="0"/>
              </a:defRPr>
            </a:lvl7pPr>
            <a:lvl8pPr marL="3429000" indent="-228600" eaLnBrk="0" fontAlgn="base" hangingPunct="0">
              <a:spcBef>
                <a:spcPct val="0"/>
              </a:spcBef>
              <a:spcAft>
                <a:spcPct val="0"/>
              </a:spcAft>
              <a:defRPr>
                <a:solidFill>
                  <a:schemeClr val="tx1"/>
                </a:solidFill>
                <a:latin typeface="Tahoma" charset="0"/>
                <a:cs typeface="Arial" charset="0"/>
              </a:defRPr>
            </a:lvl8pPr>
            <a:lvl9pPr marL="3886200" indent="-228600" eaLnBrk="0" fontAlgn="base" hangingPunct="0">
              <a:spcBef>
                <a:spcPct val="0"/>
              </a:spcBef>
              <a:spcAft>
                <a:spcPct val="0"/>
              </a:spcAft>
              <a:defRPr>
                <a:solidFill>
                  <a:schemeClr val="tx1"/>
                </a:solidFill>
                <a:latin typeface="Tahoma" charset="0"/>
                <a:cs typeface="Arial" charset="0"/>
              </a:defRPr>
            </a:lvl9pPr>
          </a:lstStyle>
          <a:p>
            <a:pPr eaLnBrk="1" hangingPunct="1"/>
            <a:fld id="{9181EF91-B001-4B12-924B-A174E6796E55}" type="slidenum">
              <a:rPr lang="en-US" smtClean="0"/>
              <a:pPr eaLnBrk="1" hangingPunct="1"/>
              <a:t>29</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If you are in your early 20s, you are enjoying your physiological peak.  You may have more energy, endurance, and reproductive ability than at any other time in your life.  Enjoy!</a:t>
            </a:r>
          </a:p>
          <a:p>
            <a:pPr eaLnBrk="1" hangingPunct="1">
              <a:spcBef>
                <a:spcPct val="0"/>
              </a:spcBef>
            </a:pPr>
            <a:endParaRPr lang="en-US" smtClean="0"/>
          </a:p>
          <a:p>
            <a:pPr eaLnBrk="1" hangingPunct="1">
              <a:spcBef>
                <a:spcPct val="0"/>
              </a:spcBef>
            </a:pPr>
            <a:r>
              <a:rPr lang="en-US" smtClean="0"/>
              <a:t>In our 30s, we experience a slow, gradual decline in some abilities.  </a:t>
            </a:r>
          </a:p>
          <a:p>
            <a:pPr eaLnBrk="1" hangingPunct="1">
              <a:spcBef>
                <a:spcPct val="0"/>
              </a:spcBef>
            </a:pPr>
            <a:endParaRPr lang="en-US" smtClean="0"/>
          </a:p>
          <a:p>
            <a:pPr eaLnBrk="1" hangingPunct="1">
              <a:spcBef>
                <a:spcPct val="0"/>
              </a:spcBef>
            </a:pPr>
            <a:r>
              <a:rPr lang="en-US" smtClean="0"/>
              <a:t>One of the first noticeable signs of this is a loss of lung reserve capacity.  If you exert yourself, you may notice that it takes longer to reach your normal breathing and heart rate than before.</a:t>
            </a:r>
          </a:p>
          <a:p>
            <a:pPr eaLnBrk="1" hangingPunct="1">
              <a:spcBef>
                <a:spcPct val="0"/>
              </a:spcBef>
            </a:pPr>
            <a:endParaRPr lang="en-US" smtClean="0"/>
          </a:p>
          <a:p>
            <a:pPr eaLnBrk="1" hangingPunct="1">
              <a:spcBef>
                <a:spcPct val="0"/>
              </a:spcBef>
            </a:pPr>
            <a:r>
              <a:rPr lang="en-US" smtClean="0"/>
              <a:t>Most of this decline is due to a lack of exercise rather than aging alone, however.  Busy lives in early adulthood sometimes means less time for working on physical fitness.</a:t>
            </a:r>
          </a:p>
        </p:txBody>
      </p:sp>
      <p:sp>
        <p:nvSpPr>
          <p:cNvPr id="389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Tahoma" charset="0"/>
                <a:cs typeface="Arial" charset="0"/>
              </a:defRPr>
            </a:lvl1pPr>
            <a:lvl2pPr marL="742950" indent="-285750" eaLnBrk="0" hangingPunct="0">
              <a:defRPr>
                <a:solidFill>
                  <a:schemeClr val="tx1"/>
                </a:solidFill>
                <a:latin typeface="Tahoma" charset="0"/>
                <a:cs typeface="Arial" charset="0"/>
              </a:defRPr>
            </a:lvl2pPr>
            <a:lvl3pPr marL="1143000" indent="-228600" eaLnBrk="0" hangingPunct="0">
              <a:defRPr>
                <a:solidFill>
                  <a:schemeClr val="tx1"/>
                </a:solidFill>
                <a:latin typeface="Tahoma" charset="0"/>
                <a:cs typeface="Arial" charset="0"/>
              </a:defRPr>
            </a:lvl3pPr>
            <a:lvl4pPr marL="1600200" indent="-228600" eaLnBrk="0" hangingPunct="0">
              <a:defRPr>
                <a:solidFill>
                  <a:schemeClr val="tx1"/>
                </a:solidFill>
                <a:latin typeface="Tahoma" charset="0"/>
                <a:cs typeface="Arial" charset="0"/>
              </a:defRPr>
            </a:lvl4pPr>
            <a:lvl5pPr marL="2057400" indent="-228600" eaLnBrk="0" hangingPunct="0">
              <a:defRPr>
                <a:solidFill>
                  <a:schemeClr val="tx1"/>
                </a:solidFill>
                <a:latin typeface="Tahoma" charset="0"/>
                <a:cs typeface="Arial" charset="0"/>
              </a:defRPr>
            </a:lvl5pPr>
            <a:lvl6pPr marL="2514600" indent="-228600" eaLnBrk="0" fontAlgn="base" hangingPunct="0">
              <a:spcBef>
                <a:spcPct val="0"/>
              </a:spcBef>
              <a:spcAft>
                <a:spcPct val="0"/>
              </a:spcAft>
              <a:defRPr>
                <a:solidFill>
                  <a:schemeClr val="tx1"/>
                </a:solidFill>
                <a:latin typeface="Tahoma" charset="0"/>
                <a:cs typeface="Arial" charset="0"/>
              </a:defRPr>
            </a:lvl6pPr>
            <a:lvl7pPr marL="2971800" indent="-228600" eaLnBrk="0" fontAlgn="base" hangingPunct="0">
              <a:spcBef>
                <a:spcPct val="0"/>
              </a:spcBef>
              <a:spcAft>
                <a:spcPct val="0"/>
              </a:spcAft>
              <a:defRPr>
                <a:solidFill>
                  <a:schemeClr val="tx1"/>
                </a:solidFill>
                <a:latin typeface="Tahoma" charset="0"/>
                <a:cs typeface="Arial" charset="0"/>
              </a:defRPr>
            </a:lvl7pPr>
            <a:lvl8pPr marL="3429000" indent="-228600" eaLnBrk="0" fontAlgn="base" hangingPunct="0">
              <a:spcBef>
                <a:spcPct val="0"/>
              </a:spcBef>
              <a:spcAft>
                <a:spcPct val="0"/>
              </a:spcAft>
              <a:defRPr>
                <a:solidFill>
                  <a:schemeClr val="tx1"/>
                </a:solidFill>
                <a:latin typeface="Tahoma" charset="0"/>
                <a:cs typeface="Arial" charset="0"/>
              </a:defRPr>
            </a:lvl8pPr>
            <a:lvl9pPr marL="3886200" indent="-228600" eaLnBrk="0" fontAlgn="base" hangingPunct="0">
              <a:spcBef>
                <a:spcPct val="0"/>
              </a:spcBef>
              <a:spcAft>
                <a:spcPct val="0"/>
              </a:spcAft>
              <a:defRPr>
                <a:solidFill>
                  <a:schemeClr val="tx1"/>
                </a:solidFill>
                <a:latin typeface="Tahoma" charset="0"/>
                <a:cs typeface="Arial" charset="0"/>
              </a:defRPr>
            </a:lvl9pPr>
          </a:lstStyle>
          <a:p>
            <a:pPr eaLnBrk="1" hangingPunct="1"/>
            <a:fld id="{E6C0D2C7-F721-4C92-BFD7-9E2777FFE9B3}" type="slidenum">
              <a:rPr lang="en-US" smtClean="0"/>
              <a:pPr eaLnBrk="1" hangingPunct="1"/>
              <a:t>3</a:t>
            </a:fld>
            <a:endParaRPr 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65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The M frame relationship is marked by interdependence.  Partners have a close couple connection, but also a sense of self or individuality.</a:t>
            </a:r>
          </a:p>
        </p:txBody>
      </p:sp>
      <p:sp>
        <p:nvSpPr>
          <p:cNvPr id="665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Tahoma" charset="0"/>
                <a:cs typeface="Arial" charset="0"/>
              </a:defRPr>
            </a:lvl1pPr>
            <a:lvl2pPr marL="742950" indent="-285750" eaLnBrk="0" hangingPunct="0">
              <a:defRPr>
                <a:solidFill>
                  <a:schemeClr val="tx1"/>
                </a:solidFill>
                <a:latin typeface="Tahoma" charset="0"/>
                <a:cs typeface="Arial" charset="0"/>
              </a:defRPr>
            </a:lvl2pPr>
            <a:lvl3pPr marL="1143000" indent="-228600" eaLnBrk="0" hangingPunct="0">
              <a:defRPr>
                <a:solidFill>
                  <a:schemeClr val="tx1"/>
                </a:solidFill>
                <a:latin typeface="Tahoma" charset="0"/>
                <a:cs typeface="Arial" charset="0"/>
              </a:defRPr>
            </a:lvl3pPr>
            <a:lvl4pPr marL="1600200" indent="-228600" eaLnBrk="0" hangingPunct="0">
              <a:defRPr>
                <a:solidFill>
                  <a:schemeClr val="tx1"/>
                </a:solidFill>
                <a:latin typeface="Tahoma" charset="0"/>
                <a:cs typeface="Arial" charset="0"/>
              </a:defRPr>
            </a:lvl4pPr>
            <a:lvl5pPr marL="2057400" indent="-228600" eaLnBrk="0" hangingPunct="0">
              <a:defRPr>
                <a:solidFill>
                  <a:schemeClr val="tx1"/>
                </a:solidFill>
                <a:latin typeface="Tahoma" charset="0"/>
                <a:cs typeface="Arial" charset="0"/>
              </a:defRPr>
            </a:lvl5pPr>
            <a:lvl6pPr marL="2514600" indent="-228600" eaLnBrk="0" fontAlgn="base" hangingPunct="0">
              <a:spcBef>
                <a:spcPct val="0"/>
              </a:spcBef>
              <a:spcAft>
                <a:spcPct val="0"/>
              </a:spcAft>
              <a:defRPr>
                <a:solidFill>
                  <a:schemeClr val="tx1"/>
                </a:solidFill>
                <a:latin typeface="Tahoma" charset="0"/>
                <a:cs typeface="Arial" charset="0"/>
              </a:defRPr>
            </a:lvl6pPr>
            <a:lvl7pPr marL="2971800" indent="-228600" eaLnBrk="0" fontAlgn="base" hangingPunct="0">
              <a:spcBef>
                <a:spcPct val="0"/>
              </a:spcBef>
              <a:spcAft>
                <a:spcPct val="0"/>
              </a:spcAft>
              <a:defRPr>
                <a:solidFill>
                  <a:schemeClr val="tx1"/>
                </a:solidFill>
                <a:latin typeface="Tahoma" charset="0"/>
                <a:cs typeface="Arial" charset="0"/>
              </a:defRPr>
            </a:lvl7pPr>
            <a:lvl8pPr marL="3429000" indent="-228600" eaLnBrk="0" fontAlgn="base" hangingPunct="0">
              <a:spcBef>
                <a:spcPct val="0"/>
              </a:spcBef>
              <a:spcAft>
                <a:spcPct val="0"/>
              </a:spcAft>
              <a:defRPr>
                <a:solidFill>
                  <a:schemeClr val="tx1"/>
                </a:solidFill>
                <a:latin typeface="Tahoma" charset="0"/>
                <a:cs typeface="Arial" charset="0"/>
              </a:defRPr>
            </a:lvl8pPr>
            <a:lvl9pPr marL="3886200" indent="-228600" eaLnBrk="0" fontAlgn="base" hangingPunct="0">
              <a:spcBef>
                <a:spcPct val="0"/>
              </a:spcBef>
              <a:spcAft>
                <a:spcPct val="0"/>
              </a:spcAft>
              <a:defRPr>
                <a:solidFill>
                  <a:schemeClr val="tx1"/>
                </a:solidFill>
                <a:latin typeface="Tahoma" charset="0"/>
                <a:cs typeface="Arial" charset="0"/>
              </a:defRPr>
            </a:lvl9pPr>
          </a:lstStyle>
          <a:p>
            <a:pPr eaLnBrk="1" hangingPunct="1"/>
            <a:fld id="{49FED73A-AE92-404B-84D6-9FD2BCF42FFE}" type="slidenum">
              <a:rPr lang="en-US" smtClean="0"/>
              <a:pPr eaLnBrk="1" hangingPunct="1"/>
              <a:t>30</a:t>
            </a:fld>
            <a:endParaRPr 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75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Ira Reiss suggests that love is not stagnant.  Rather, it depends on continuous interaction and renewal to be sustained.</a:t>
            </a:r>
          </a:p>
          <a:p>
            <a:pPr eaLnBrk="1" hangingPunct="1">
              <a:spcBef>
                <a:spcPct val="0"/>
              </a:spcBef>
            </a:pPr>
            <a:endParaRPr lang="en-US" smtClean="0"/>
          </a:p>
          <a:p>
            <a:pPr eaLnBrk="1" hangingPunct="1">
              <a:spcBef>
                <a:spcPct val="0"/>
              </a:spcBef>
            </a:pPr>
            <a:r>
              <a:rPr lang="en-US" smtClean="0"/>
              <a:t>As a relationship begins, partners find out about one another and their common interests as they establish rapport.  </a:t>
            </a:r>
          </a:p>
          <a:p>
            <a:pPr eaLnBrk="1" hangingPunct="1">
              <a:spcBef>
                <a:spcPct val="0"/>
              </a:spcBef>
            </a:pPr>
            <a:endParaRPr lang="en-US" smtClean="0"/>
          </a:p>
          <a:p>
            <a:pPr eaLnBrk="1" hangingPunct="1">
              <a:spcBef>
                <a:spcPct val="0"/>
              </a:spcBef>
            </a:pPr>
            <a:r>
              <a:rPr lang="en-US" smtClean="0"/>
              <a:t>This is deepened with mutual sharing of more personal information through self-revelation..</a:t>
            </a:r>
          </a:p>
          <a:p>
            <a:pPr eaLnBrk="1" hangingPunct="1">
              <a:spcBef>
                <a:spcPct val="0"/>
              </a:spcBef>
            </a:pPr>
            <a:endParaRPr lang="en-US" smtClean="0"/>
          </a:p>
          <a:p>
            <a:pPr eaLnBrk="1" hangingPunct="1">
              <a:spcBef>
                <a:spcPct val="0"/>
              </a:spcBef>
            </a:pPr>
            <a:r>
              <a:rPr lang="en-US" smtClean="0"/>
              <a:t>The relationship progresses as partners become more dependent on one another in day to day life.</a:t>
            </a:r>
          </a:p>
          <a:p>
            <a:pPr eaLnBrk="1" hangingPunct="1">
              <a:spcBef>
                <a:spcPct val="0"/>
              </a:spcBef>
            </a:pPr>
            <a:endParaRPr lang="en-US" smtClean="0"/>
          </a:p>
          <a:p>
            <a:pPr eaLnBrk="1" hangingPunct="1">
              <a:spcBef>
                <a:spcPct val="0"/>
              </a:spcBef>
            </a:pPr>
            <a:r>
              <a:rPr lang="en-US" smtClean="0"/>
              <a:t>Eventually, the partners begin to rely on one another to fulfill their needs.</a:t>
            </a:r>
          </a:p>
          <a:p>
            <a:pPr eaLnBrk="1" hangingPunct="1">
              <a:spcBef>
                <a:spcPct val="0"/>
              </a:spcBef>
            </a:pPr>
            <a:endParaRPr lang="en-US" smtClean="0"/>
          </a:p>
          <a:p>
            <a:pPr eaLnBrk="1" hangingPunct="1">
              <a:spcBef>
                <a:spcPct val="0"/>
              </a:spcBef>
            </a:pPr>
            <a:r>
              <a:rPr lang="en-US" smtClean="0"/>
              <a:t>But it doesn’t stop there.  For love to continue, partners need to repeat the cycle and continue to establish rapport, engage in self-revelation, and be part of one another’s lives.  When partners break up, the wheel begins to turn in the other direction.  Partners talk less and gradually become disengaged.</a:t>
            </a:r>
          </a:p>
        </p:txBody>
      </p:sp>
      <p:sp>
        <p:nvSpPr>
          <p:cNvPr id="675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Tahoma" charset="0"/>
                <a:cs typeface="Arial" charset="0"/>
              </a:defRPr>
            </a:lvl1pPr>
            <a:lvl2pPr marL="742950" indent="-285750" eaLnBrk="0" hangingPunct="0">
              <a:defRPr>
                <a:solidFill>
                  <a:schemeClr val="tx1"/>
                </a:solidFill>
                <a:latin typeface="Tahoma" charset="0"/>
                <a:cs typeface="Arial" charset="0"/>
              </a:defRPr>
            </a:lvl2pPr>
            <a:lvl3pPr marL="1143000" indent="-228600" eaLnBrk="0" hangingPunct="0">
              <a:defRPr>
                <a:solidFill>
                  <a:schemeClr val="tx1"/>
                </a:solidFill>
                <a:latin typeface="Tahoma" charset="0"/>
                <a:cs typeface="Arial" charset="0"/>
              </a:defRPr>
            </a:lvl3pPr>
            <a:lvl4pPr marL="1600200" indent="-228600" eaLnBrk="0" hangingPunct="0">
              <a:defRPr>
                <a:solidFill>
                  <a:schemeClr val="tx1"/>
                </a:solidFill>
                <a:latin typeface="Tahoma" charset="0"/>
                <a:cs typeface="Arial" charset="0"/>
              </a:defRPr>
            </a:lvl4pPr>
            <a:lvl5pPr marL="2057400" indent="-228600" eaLnBrk="0" hangingPunct="0">
              <a:defRPr>
                <a:solidFill>
                  <a:schemeClr val="tx1"/>
                </a:solidFill>
                <a:latin typeface="Tahoma" charset="0"/>
                <a:cs typeface="Arial" charset="0"/>
              </a:defRPr>
            </a:lvl5pPr>
            <a:lvl6pPr marL="2514600" indent="-228600" eaLnBrk="0" fontAlgn="base" hangingPunct="0">
              <a:spcBef>
                <a:spcPct val="0"/>
              </a:spcBef>
              <a:spcAft>
                <a:spcPct val="0"/>
              </a:spcAft>
              <a:defRPr>
                <a:solidFill>
                  <a:schemeClr val="tx1"/>
                </a:solidFill>
                <a:latin typeface="Tahoma" charset="0"/>
                <a:cs typeface="Arial" charset="0"/>
              </a:defRPr>
            </a:lvl6pPr>
            <a:lvl7pPr marL="2971800" indent="-228600" eaLnBrk="0" fontAlgn="base" hangingPunct="0">
              <a:spcBef>
                <a:spcPct val="0"/>
              </a:spcBef>
              <a:spcAft>
                <a:spcPct val="0"/>
              </a:spcAft>
              <a:defRPr>
                <a:solidFill>
                  <a:schemeClr val="tx1"/>
                </a:solidFill>
                <a:latin typeface="Tahoma" charset="0"/>
                <a:cs typeface="Arial" charset="0"/>
              </a:defRPr>
            </a:lvl7pPr>
            <a:lvl8pPr marL="3429000" indent="-228600" eaLnBrk="0" fontAlgn="base" hangingPunct="0">
              <a:spcBef>
                <a:spcPct val="0"/>
              </a:spcBef>
              <a:spcAft>
                <a:spcPct val="0"/>
              </a:spcAft>
              <a:defRPr>
                <a:solidFill>
                  <a:schemeClr val="tx1"/>
                </a:solidFill>
                <a:latin typeface="Tahoma" charset="0"/>
                <a:cs typeface="Arial" charset="0"/>
              </a:defRPr>
            </a:lvl8pPr>
            <a:lvl9pPr marL="3886200" indent="-228600" eaLnBrk="0" fontAlgn="base" hangingPunct="0">
              <a:spcBef>
                <a:spcPct val="0"/>
              </a:spcBef>
              <a:spcAft>
                <a:spcPct val="0"/>
              </a:spcAft>
              <a:defRPr>
                <a:solidFill>
                  <a:schemeClr val="tx1"/>
                </a:solidFill>
                <a:latin typeface="Tahoma" charset="0"/>
                <a:cs typeface="Arial" charset="0"/>
              </a:defRPr>
            </a:lvl9pPr>
          </a:lstStyle>
          <a:p>
            <a:pPr eaLnBrk="1" hangingPunct="1"/>
            <a:fld id="{832443D1-E74C-4172-9FC2-0F643097C4C8}" type="slidenum">
              <a:rPr lang="en-US" smtClean="0"/>
              <a:pPr eaLnBrk="1" hangingPunct="1"/>
              <a:t>31</a:t>
            </a:fld>
            <a:endParaRPr lang="en-U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Kirsten looks at the process of disaffection or the psychological experience of breaking up.</a:t>
            </a:r>
          </a:p>
          <a:p>
            <a:pPr eaLnBrk="1" hangingPunct="1">
              <a:spcBef>
                <a:spcPct val="0"/>
              </a:spcBef>
            </a:pPr>
            <a:endParaRPr lang="en-US" smtClean="0"/>
          </a:p>
          <a:p>
            <a:pPr eaLnBrk="1" hangingPunct="1">
              <a:spcBef>
                <a:spcPct val="0"/>
              </a:spcBef>
            </a:pPr>
            <a:r>
              <a:rPr lang="en-US" smtClean="0"/>
              <a:t>Before breaking up, couples may engage in “little fictions” or in maintaining little lies about one another in order to help the person feel good about themselves and the relationship.  Flaws are seen as endearing.  We’re often quite forgiving and positive about our partners in the beginning.  And what could be better than having someone love your flaws!</a:t>
            </a:r>
          </a:p>
          <a:p>
            <a:pPr eaLnBrk="1" hangingPunct="1">
              <a:spcBef>
                <a:spcPct val="0"/>
              </a:spcBef>
            </a:pPr>
            <a:endParaRPr lang="en-US" smtClean="0"/>
          </a:p>
          <a:p>
            <a:pPr eaLnBrk="1" hangingPunct="1">
              <a:spcBef>
                <a:spcPct val="0"/>
              </a:spcBef>
            </a:pPr>
            <a:r>
              <a:rPr lang="en-US" smtClean="0"/>
              <a:t>But when undergoing the process of disaffection, partners become disenchanted with one another.  Or perhaps, only one partner is becoming disappointed.  </a:t>
            </a:r>
          </a:p>
          <a:p>
            <a:pPr eaLnBrk="1" hangingPunct="1">
              <a:spcBef>
                <a:spcPct val="0"/>
              </a:spcBef>
            </a:pPr>
            <a:endParaRPr lang="en-US" smtClean="0"/>
          </a:p>
          <a:p>
            <a:pPr eaLnBrk="1" hangingPunct="1">
              <a:spcBef>
                <a:spcPct val="0"/>
              </a:spcBef>
            </a:pPr>
            <a:r>
              <a:rPr lang="en-US" smtClean="0"/>
              <a:t>In the beginning phase, this partner may begin to pull away psychologically or start to try to change the partner’s flaws.  There may still be optimism about the future of the relationship. . .as long as the partner makes corrections.</a:t>
            </a:r>
          </a:p>
          <a:p>
            <a:pPr eaLnBrk="1" hangingPunct="1">
              <a:spcBef>
                <a:spcPct val="0"/>
              </a:spcBef>
            </a:pPr>
            <a:endParaRPr lang="en-US" smtClean="0"/>
          </a:p>
          <a:p>
            <a:pPr eaLnBrk="1" hangingPunct="1">
              <a:spcBef>
                <a:spcPct val="0"/>
              </a:spcBef>
            </a:pPr>
            <a:r>
              <a:rPr lang="en-US" smtClean="0"/>
              <a:t>But in the middle phase, disappointment builds and there’s less optimism about the future of the relationship.</a:t>
            </a:r>
          </a:p>
          <a:p>
            <a:pPr eaLnBrk="1" hangingPunct="1">
              <a:spcBef>
                <a:spcPct val="0"/>
              </a:spcBef>
            </a:pPr>
            <a:endParaRPr lang="en-US" smtClean="0"/>
          </a:p>
          <a:p>
            <a:pPr eaLnBrk="1" hangingPunct="1">
              <a:spcBef>
                <a:spcPct val="0"/>
              </a:spcBef>
            </a:pPr>
            <a:r>
              <a:rPr lang="en-US" smtClean="0"/>
              <a:t>In the end, a sense of hopelessness creeps in and the disappointed partner may begin to plan their departure.</a:t>
            </a:r>
          </a:p>
          <a:p>
            <a:pPr eaLnBrk="1" hangingPunct="1">
              <a:spcBef>
                <a:spcPct val="0"/>
              </a:spcBef>
            </a:pPr>
            <a:endParaRPr lang="en-US" smtClean="0"/>
          </a:p>
          <a:p>
            <a:pPr eaLnBrk="1" hangingPunct="1">
              <a:spcBef>
                <a:spcPct val="0"/>
              </a:spcBef>
            </a:pPr>
            <a:r>
              <a:rPr lang="en-US" smtClean="0"/>
              <a:t>In our next lesson, we will look at middle adulthood and expand upon adult relationships.</a:t>
            </a:r>
          </a:p>
        </p:txBody>
      </p:sp>
      <p:sp>
        <p:nvSpPr>
          <p:cNvPr id="686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Tahoma" charset="0"/>
                <a:cs typeface="Arial" charset="0"/>
              </a:defRPr>
            </a:lvl1pPr>
            <a:lvl2pPr marL="742950" indent="-285750" eaLnBrk="0" hangingPunct="0">
              <a:defRPr>
                <a:solidFill>
                  <a:schemeClr val="tx1"/>
                </a:solidFill>
                <a:latin typeface="Tahoma" charset="0"/>
                <a:cs typeface="Arial" charset="0"/>
              </a:defRPr>
            </a:lvl2pPr>
            <a:lvl3pPr marL="1143000" indent="-228600" eaLnBrk="0" hangingPunct="0">
              <a:defRPr>
                <a:solidFill>
                  <a:schemeClr val="tx1"/>
                </a:solidFill>
                <a:latin typeface="Tahoma" charset="0"/>
                <a:cs typeface="Arial" charset="0"/>
              </a:defRPr>
            </a:lvl3pPr>
            <a:lvl4pPr marL="1600200" indent="-228600" eaLnBrk="0" hangingPunct="0">
              <a:defRPr>
                <a:solidFill>
                  <a:schemeClr val="tx1"/>
                </a:solidFill>
                <a:latin typeface="Tahoma" charset="0"/>
                <a:cs typeface="Arial" charset="0"/>
              </a:defRPr>
            </a:lvl4pPr>
            <a:lvl5pPr marL="2057400" indent="-228600" eaLnBrk="0" hangingPunct="0">
              <a:defRPr>
                <a:solidFill>
                  <a:schemeClr val="tx1"/>
                </a:solidFill>
                <a:latin typeface="Tahoma" charset="0"/>
                <a:cs typeface="Arial" charset="0"/>
              </a:defRPr>
            </a:lvl5pPr>
            <a:lvl6pPr marL="2514600" indent="-228600" eaLnBrk="0" fontAlgn="base" hangingPunct="0">
              <a:spcBef>
                <a:spcPct val="0"/>
              </a:spcBef>
              <a:spcAft>
                <a:spcPct val="0"/>
              </a:spcAft>
              <a:defRPr>
                <a:solidFill>
                  <a:schemeClr val="tx1"/>
                </a:solidFill>
                <a:latin typeface="Tahoma" charset="0"/>
                <a:cs typeface="Arial" charset="0"/>
              </a:defRPr>
            </a:lvl6pPr>
            <a:lvl7pPr marL="2971800" indent="-228600" eaLnBrk="0" fontAlgn="base" hangingPunct="0">
              <a:spcBef>
                <a:spcPct val="0"/>
              </a:spcBef>
              <a:spcAft>
                <a:spcPct val="0"/>
              </a:spcAft>
              <a:defRPr>
                <a:solidFill>
                  <a:schemeClr val="tx1"/>
                </a:solidFill>
                <a:latin typeface="Tahoma" charset="0"/>
                <a:cs typeface="Arial" charset="0"/>
              </a:defRPr>
            </a:lvl7pPr>
            <a:lvl8pPr marL="3429000" indent="-228600" eaLnBrk="0" fontAlgn="base" hangingPunct="0">
              <a:spcBef>
                <a:spcPct val="0"/>
              </a:spcBef>
              <a:spcAft>
                <a:spcPct val="0"/>
              </a:spcAft>
              <a:defRPr>
                <a:solidFill>
                  <a:schemeClr val="tx1"/>
                </a:solidFill>
                <a:latin typeface="Tahoma" charset="0"/>
                <a:cs typeface="Arial" charset="0"/>
              </a:defRPr>
            </a:lvl8pPr>
            <a:lvl9pPr marL="3886200" indent="-228600" eaLnBrk="0" fontAlgn="base" hangingPunct="0">
              <a:spcBef>
                <a:spcPct val="0"/>
              </a:spcBef>
              <a:spcAft>
                <a:spcPct val="0"/>
              </a:spcAft>
              <a:defRPr>
                <a:solidFill>
                  <a:schemeClr val="tx1"/>
                </a:solidFill>
                <a:latin typeface="Tahoma" charset="0"/>
                <a:cs typeface="Arial" charset="0"/>
              </a:defRPr>
            </a:lvl9pPr>
          </a:lstStyle>
          <a:p>
            <a:pPr eaLnBrk="1" hangingPunct="1"/>
            <a:fld id="{F7CA1DBE-D4AC-4D1E-9A83-25082856BC03}" type="slidenum">
              <a:rPr lang="en-US" smtClean="0"/>
              <a:pPr eaLnBrk="1" hangingPunct="1"/>
              <a:t>32</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Men may reach their peak of sexual responsiveness in their late teens and early 20s.  They can achieve an erection more easily at this period of life.</a:t>
            </a:r>
          </a:p>
          <a:p>
            <a:pPr eaLnBrk="1" hangingPunct="1">
              <a:spcBef>
                <a:spcPct val="0"/>
              </a:spcBef>
            </a:pPr>
            <a:endParaRPr lang="en-US" smtClean="0"/>
          </a:p>
          <a:p>
            <a:pPr eaLnBrk="1" hangingPunct="1">
              <a:spcBef>
                <a:spcPct val="0"/>
              </a:spcBef>
            </a:pPr>
            <a:r>
              <a:rPr lang="en-US" smtClean="0"/>
              <a:t>Women may become more sexually responsive as they move through early adulthood.  This may be because they become less self-conscious or more confident or comfortable than before.</a:t>
            </a:r>
          </a:p>
        </p:txBody>
      </p:sp>
      <p:sp>
        <p:nvSpPr>
          <p:cNvPr id="399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Tahoma" charset="0"/>
                <a:cs typeface="Arial" charset="0"/>
              </a:defRPr>
            </a:lvl1pPr>
            <a:lvl2pPr marL="742950" indent="-285750" eaLnBrk="0" hangingPunct="0">
              <a:defRPr>
                <a:solidFill>
                  <a:schemeClr val="tx1"/>
                </a:solidFill>
                <a:latin typeface="Tahoma" charset="0"/>
                <a:cs typeface="Arial" charset="0"/>
              </a:defRPr>
            </a:lvl2pPr>
            <a:lvl3pPr marL="1143000" indent="-228600" eaLnBrk="0" hangingPunct="0">
              <a:defRPr>
                <a:solidFill>
                  <a:schemeClr val="tx1"/>
                </a:solidFill>
                <a:latin typeface="Tahoma" charset="0"/>
                <a:cs typeface="Arial" charset="0"/>
              </a:defRPr>
            </a:lvl3pPr>
            <a:lvl4pPr marL="1600200" indent="-228600" eaLnBrk="0" hangingPunct="0">
              <a:defRPr>
                <a:solidFill>
                  <a:schemeClr val="tx1"/>
                </a:solidFill>
                <a:latin typeface="Tahoma" charset="0"/>
                <a:cs typeface="Arial" charset="0"/>
              </a:defRPr>
            </a:lvl4pPr>
            <a:lvl5pPr marL="2057400" indent="-228600" eaLnBrk="0" hangingPunct="0">
              <a:defRPr>
                <a:solidFill>
                  <a:schemeClr val="tx1"/>
                </a:solidFill>
                <a:latin typeface="Tahoma" charset="0"/>
                <a:cs typeface="Arial" charset="0"/>
              </a:defRPr>
            </a:lvl5pPr>
            <a:lvl6pPr marL="2514600" indent="-228600" eaLnBrk="0" fontAlgn="base" hangingPunct="0">
              <a:spcBef>
                <a:spcPct val="0"/>
              </a:spcBef>
              <a:spcAft>
                <a:spcPct val="0"/>
              </a:spcAft>
              <a:defRPr>
                <a:solidFill>
                  <a:schemeClr val="tx1"/>
                </a:solidFill>
                <a:latin typeface="Tahoma" charset="0"/>
                <a:cs typeface="Arial" charset="0"/>
              </a:defRPr>
            </a:lvl6pPr>
            <a:lvl7pPr marL="2971800" indent="-228600" eaLnBrk="0" fontAlgn="base" hangingPunct="0">
              <a:spcBef>
                <a:spcPct val="0"/>
              </a:spcBef>
              <a:spcAft>
                <a:spcPct val="0"/>
              </a:spcAft>
              <a:defRPr>
                <a:solidFill>
                  <a:schemeClr val="tx1"/>
                </a:solidFill>
                <a:latin typeface="Tahoma" charset="0"/>
                <a:cs typeface="Arial" charset="0"/>
              </a:defRPr>
            </a:lvl7pPr>
            <a:lvl8pPr marL="3429000" indent="-228600" eaLnBrk="0" fontAlgn="base" hangingPunct="0">
              <a:spcBef>
                <a:spcPct val="0"/>
              </a:spcBef>
              <a:spcAft>
                <a:spcPct val="0"/>
              </a:spcAft>
              <a:defRPr>
                <a:solidFill>
                  <a:schemeClr val="tx1"/>
                </a:solidFill>
                <a:latin typeface="Tahoma" charset="0"/>
                <a:cs typeface="Arial" charset="0"/>
              </a:defRPr>
            </a:lvl8pPr>
            <a:lvl9pPr marL="3886200" indent="-228600" eaLnBrk="0" fontAlgn="base" hangingPunct="0">
              <a:spcBef>
                <a:spcPct val="0"/>
              </a:spcBef>
              <a:spcAft>
                <a:spcPct val="0"/>
              </a:spcAft>
              <a:defRPr>
                <a:solidFill>
                  <a:schemeClr val="tx1"/>
                </a:solidFill>
                <a:latin typeface="Tahoma" charset="0"/>
                <a:cs typeface="Arial" charset="0"/>
              </a:defRPr>
            </a:lvl9pPr>
          </a:lstStyle>
          <a:p>
            <a:pPr eaLnBrk="1" hangingPunct="1"/>
            <a:fld id="{5C060597-E10B-4444-9087-25EB6F173C96}" type="slidenum">
              <a:rPr lang="en-US" smtClean="0"/>
              <a:pPr eaLnBrk="1" hangingPunct="1"/>
              <a:t>4</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About 10 to 15 percent of people who are of reproductive age experience infertility.</a:t>
            </a:r>
          </a:p>
          <a:p>
            <a:pPr eaLnBrk="1" hangingPunct="1">
              <a:spcBef>
                <a:spcPct val="0"/>
              </a:spcBef>
            </a:pPr>
            <a:endParaRPr lang="en-US" smtClean="0"/>
          </a:p>
          <a:p>
            <a:pPr eaLnBrk="1" hangingPunct="1">
              <a:spcBef>
                <a:spcPct val="0"/>
              </a:spcBef>
            </a:pPr>
            <a:r>
              <a:rPr lang="en-US" smtClean="0"/>
              <a:t>Half of the time this may be due to the male having a low sperm count or not producing enough healthy sperm with enough motility to reach the egg.</a:t>
            </a:r>
          </a:p>
          <a:p>
            <a:pPr eaLnBrk="1" hangingPunct="1">
              <a:spcBef>
                <a:spcPct val="0"/>
              </a:spcBef>
            </a:pPr>
            <a:endParaRPr lang="en-US" smtClean="0"/>
          </a:p>
          <a:p>
            <a:pPr eaLnBrk="1" hangingPunct="1">
              <a:spcBef>
                <a:spcPct val="0"/>
              </a:spcBef>
            </a:pPr>
            <a:r>
              <a:rPr lang="en-US" smtClean="0"/>
              <a:t>Half of the time the reason for infertility is because the female doesn’t ovulate or has pelvic inflammatory disease or some other blockage in the reproductive tract.</a:t>
            </a:r>
          </a:p>
          <a:p>
            <a:pPr eaLnBrk="1" hangingPunct="1">
              <a:spcBef>
                <a:spcPct val="0"/>
              </a:spcBef>
            </a:pPr>
            <a:endParaRPr lang="en-US" smtClean="0"/>
          </a:p>
          <a:p>
            <a:pPr eaLnBrk="1" hangingPunct="1">
              <a:spcBef>
                <a:spcPct val="0"/>
              </a:spcBef>
            </a:pPr>
            <a:r>
              <a:rPr lang="en-US" smtClean="0"/>
              <a:t>About a third of couples conceive eventually without treatment.</a:t>
            </a:r>
          </a:p>
          <a:p>
            <a:pPr eaLnBrk="1" hangingPunct="1">
              <a:spcBef>
                <a:spcPct val="0"/>
              </a:spcBef>
            </a:pPr>
            <a:endParaRPr lang="en-US" smtClean="0"/>
          </a:p>
          <a:p>
            <a:pPr eaLnBrk="1" hangingPunct="1">
              <a:spcBef>
                <a:spcPct val="0"/>
              </a:spcBef>
            </a:pPr>
            <a:r>
              <a:rPr lang="en-US" smtClean="0"/>
              <a:t>Treatment helps couples conceive about half of the time.  </a:t>
            </a:r>
          </a:p>
        </p:txBody>
      </p:sp>
      <p:sp>
        <p:nvSpPr>
          <p:cNvPr id="409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Tahoma" charset="0"/>
                <a:cs typeface="Arial" charset="0"/>
              </a:defRPr>
            </a:lvl1pPr>
            <a:lvl2pPr marL="742950" indent="-285750" eaLnBrk="0" hangingPunct="0">
              <a:defRPr>
                <a:solidFill>
                  <a:schemeClr val="tx1"/>
                </a:solidFill>
                <a:latin typeface="Tahoma" charset="0"/>
                <a:cs typeface="Arial" charset="0"/>
              </a:defRPr>
            </a:lvl2pPr>
            <a:lvl3pPr marL="1143000" indent="-228600" eaLnBrk="0" hangingPunct="0">
              <a:defRPr>
                <a:solidFill>
                  <a:schemeClr val="tx1"/>
                </a:solidFill>
                <a:latin typeface="Tahoma" charset="0"/>
                <a:cs typeface="Arial" charset="0"/>
              </a:defRPr>
            </a:lvl3pPr>
            <a:lvl4pPr marL="1600200" indent="-228600" eaLnBrk="0" hangingPunct="0">
              <a:defRPr>
                <a:solidFill>
                  <a:schemeClr val="tx1"/>
                </a:solidFill>
                <a:latin typeface="Tahoma" charset="0"/>
                <a:cs typeface="Arial" charset="0"/>
              </a:defRPr>
            </a:lvl4pPr>
            <a:lvl5pPr marL="2057400" indent="-228600" eaLnBrk="0" hangingPunct="0">
              <a:defRPr>
                <a:solidFill>
                  <a:schemeClr val="tx1"/>
                </a:solidFill>
                <a:latin typeface="Tahoma" charset="0"/>
                <a:cs typeface="Arial" charset="0"/>
              </a:defRPr>
            </a:lvl5pPr>
            <a:lvl6pPr marL="2514600" indent="-228600" eaLnBrk="0" fontAlgn="base" hangingPunct="0">
              <a:spcBef>
                <a:spcPct val="0"/>
              </a:spcBef>
              <a:spcAft>
                <a:spcPct val="0"/>
              </a:spcAft>
              <a:defRPr>
                <a:solidFill>
                  <a:schemeClr val="tx1"/>
                </a:solidFill>
                <a:latin typeface="Tahoma" charset="0"/>
                <a:cs typeface="Arial" charset="0"/>
              </a:defRPr>
            </a:lvl6pPr>
            <a:lvl7pPr marL="2971800" indent="-228600" eaLnBrk="0" fontAlgn="base" hangingPunct="0">
              <a:spcBef>
                <a:spcPct val="0"/>
              </a:spcBef>
              <a:spcAft>
                <a:spcPct val="0"/>
              </a:spcAft>
              <a:defRPr>
                <a:solidFill>
                  <a:schemeClr val="tx1"/>
                </a:solidFill>
                <a:latin typeface="Tahoma" charset="0"/>
                <a:cs typeface="Arial" charset="0"/>
              </a:defRPr>
            </a:lvl7pPr>
            <a:lvl8pPr marL="3429000" indent="-228600" eaLnBrk="0" fontAlgn="base" hangingPunct="0">
              <a:spcBef>
                <a:spcPct val="0"/>
              </a:spcBef>
              <a:spcAft>
                <a:spcPct val="0"/>
              </a:spcAft>
              <a:defRPr>
                <a:solidFill>
                  <a:schemeClr val="tx1"/>
                </a:solidFill>
                <a:latin typeface="Tahoma" charset="0"/>
                <a:cs typeface="Arial" charset="0"/>
              </a:defRPr>
            </a:lvl8pPr>
            <a:lvl9pPr marL="3886200" indent="-228600" eaLnBrk="0" fontAlgn="base" hangingPunct="0">
              <a:spcBef>
                <a:spcPct val="0"/>
              </a:spcBef>
              <a:spcAft>
                <a:spcPct val="0"/>
              </a:spcAft>
              <a:defRPr>
                <a:solidFill>
                  <a:schemeClr val="tx1"/>
                </a:solidFill>
                <a:latin typeface="Tahoma" charset="0"/>
                <a:cs typeface="Arial" charset="0"/>
              </a:defRPr>
            </a:lvl9pPr>
          </a:lstStyle>
          <a:p>
            <a:pPr eaLnBrk="1" hangingPunct="1"/>
            <a:fld id="{F39DB559-C135-4810-B08A-0C5C9183F70B}" type="slidenum">
              <a:rPr lang="en-US" smtClean="0"/>
              <a:pPr eaLnBrk="1" hangingPunct="1"/>
              <a:t>5</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9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Most fertility treatment is the use of drugs to stimulate ovulation.</a:t>
            </a:r>
          </a:p>
          <a:p>
            <a:pPr eaLnBrk="1" hangingPunct="1">
              <a:spcBef>
                <a:spcPct val="0"/>
              </a:spcBef>
            </a:pPr>
            <a:endParaRPr lang="en-US" smtClean="0"/>
          </a:p>
          <a:p>
            <a:pPr eaLnBrk="1" hangingPunct="1">
              <a:spcBef>
                <a:spcPct val="0"/>
              </a:spcBef>
            </a:pPr>
            <a:r>
              <a:rPr lang="en-US" smtClean="0"/>
              <a:t>Five percent of fertility treatment involve in vitro fertilization where sperm cells fertilize the egg outside the body and the zygote is transferred to the uterus.  In vitro fertilization has about a 5 to 30 percent success rate.</a:t>
            </a:r>
          </a:p>
          <a:p>
            <a:pPr eaLnBrk="1" hangingPunct="1">
              <a:spcBef>
                <a:spcPct val="0"/>
              </a:spcBef>
            </a:pPr>
            <a:endParaRPr lang="en-US" smtClean="0"/>
          </a:p>
          <a:p>
            <a:pPr eaLnBrk="1" hangingPunct="1">
              <a:spcBef>
                <a:spcPct val="0"/>
              </a:spcBef>
            </a:pPr>
            <a:r>
              <a:rPr lang="en-US" smtClean="0"/>
              <a:t>The more closely the procedure can mimic normal fertilization, the higher the success rate.  </a:t>
            </a:r>
          </a:p>
          <a:p>
            <a:pPr eaLnBrk="1" hangingPunct="1">
              <a:spcBef>
                <a:spcPct val="0"/>
              </a:spcBef>
            </a:pPr>
            <a:endParaRPr lang="en-US" smtClean="0"/>
          </a:p>
          <a:p>
            <a:pPr eaLnBrk="1" hangingPunct="1">
              <a:spcBef>
                <a:spcPct val="0"/>
              </a:spcBef>
            </a:pPr>
            <a:r>
              <a:rPr lang="en-US" smtClean="0"/>
              <a:t>Gamete intra-fallopian transfer involves transferring sperm and egg into the fallopian tube where conception typically occurs.</a:t>
            </a:r>
          </a:p>
          <a:p>
            <a:pPr eaLnBrk="1" hangingPunct="1">
              <a:spcBef>
                <a:spcPct val="0"/>
              </a:spcBef>
            </a:pPr>
            <a:endParaRPr lang="en-US" smtClean="0"/>
          </a:p>
          <a:p>
            <a:pPr eaLnBrk="1" hangingPunct="1">
              <a:spcBef>
                <a:spcPct val="0"/>
              </a:spcBef>
            </a:pPr>
            <a:r>
              <a:rPr lang="en-US" smtClean="0"/>
              <a:t>A small percentage of couples use zygote intra-fallopian transfer in which the fertilized egg is transferred to the fallopian tube to continue its journey to the uterus.</a:t>
            </a:r>
          </a:p>
        </p:txBody>
      </p:sp>
      <p:sp>
        <p:nvSpPr>
          <p:cNvPr id="419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Tahoma" charset="0"/>
                <a:cs typeface="Arial" charset="0"/>
              </a:defRPr>
            </a:lvl1pPr>
            <a:lvl2pPr marL="742950" indent="-285750" eaLnBrk="0" hangingPunct="0">
              <a:defRPr>
                <a:solidFill>
                  <a:schemeClr val="tx1"/>
                </a:solidFill>
                <a:latin typeface="Tahoma" charset="0"/>
                <a:cs typeface="Arial" charset="0"/>
              </a:defRPr>
            </a:lvl2pPr>
            <a:lvl3pPr marL="1143000" indent="-228600" eaLnBrk="0" hangingPunct="0">
              <a:defRPr>
                <a:solidFill>
                  <a:schemeClr val="tx1"/>
                </a:solidFill>
                <a:latin typeface="Tahoma" charset="0"/>
                <a:cs typeface="Arial" charset="0"/>
              </a:defRPr>
            </a:lvl3pPr>
            <a:lvl4pPr marL="1600200" indent="-228600" eaLnBrk="0" hangingPunct="0">
              <a:defRPr>
                <a:solidFill>
                  <a:schemeClr val="tx1"/>
                </a:solidFill>
                <a:latin typeface="Tahoma" charset="0"/>
                <a:cs typeface="Arial" charset="0"/>
              </a:defRPr>
            </a:lvl4pPr>
            <a:lvl5pPr marL="2057400" indent="-228600" eaLnBrk="0" hangingPunct="0">
              <a:defRPr>
                <a:solidFill>
                  <a:schemeClr val="tx1"/>
                </a:solidFill>
                <a:latin typeface="Tahoma" charset="0"/>
                <a:cs typeface="Arial" charset="0"/>
              </a:defRPr>
            </a:lvl5pPr>
            <a:lvl6pPr marL="2514600" indent="-228600" eaLnBrk="0" fontAlgn="base" hangingPunct="0">
              <a:spcBef>
                <a:spcPct val="0"/>
              </a:spcBef>
              <a:spcAft>
                <a:spcPct val="0"/>
              </a:spcAft>
              <a:defRPr>
                <a:solidFill>
                  <a:schemeClr val="tx1"/>
                </a:solidFill>
                <a:latin typeface="Tahoma" charset="0"/>
                <a:cs typeface="Arial" charset="0"/>
              </a:defRPr>
            </a:lvl6pPr>
            <a:lvl7pPr marL="2971800" indent="-228600" eaLnBrk="0" fontAlgn="base" hangingPunct="0">
              <a:spcBef>
                <a:spcPct val="0"/>
              </a:spcBef>
              <a:spcAft>
                <a:spcPct val="0"/>
              </a:spcAft>
              <a:defRPr>
                <a:solidFill>
                  <a:schemeClr val="tx1"/>
                </a:solidFill>
                <a:latin typeface="Tahoma" charset="0"/>
                <a:cs typeface="Arial" charset="0"/>
              </a:defRPr>
            </a:lvl7pPr>
            <a:lvl8pPr marL="3429000" indent="-228600" eaLnBrk="0" fontAlgn="base" hangingPunct="0">
              <a:spcBef>
                <a:spcPct val="0"/>
              </a:spcBef>
              <a:spcAft>
                <a:spcPct val="0"/>
              </a:spcAft>
              <a:defRPr>
                <a:solidFill>
                  <a:schemeClr val="tx1"/>
                </a:solidFill>
                <a:latin typeface="Tahoma" charset="0"/>
                <a:cs typeface="Arial" charset="0"/>
              </a:defRPr>
            </a:lvl8pPr>
            <a:lvl9pPr marL="3886200" indent="-228600" eaLnBrk="0" fontAlgn="base" hangingPunct="0">
              <a:spcBef>
                <a:spcPct val="0"/>
              </a:spcBef>
              <a:spcAft>
                <a:spcPct val="0"/>
              </a:spcAft>
              <a:defRPr>
                <a:solidFill>
                  <a:schemeClr val="tx1"/>
                </a:solidFill>
                <a:latin typeface="Tahoma" charset="0"/>
                <a:cs typeface="Arial" charset="0"/>
              </a:defRPr>
            </a:lvl9pPr>
          </a:lstStyle>
          <a:p>
            <a:pPr eaLnBrk="1" hangingPunct="1"/>
            <a:fld id="{5F94DB41-E59B-485A-BA19-65B795330FA7}" type="slidenum">
              <a:rPr lang="en-US" smtClean="0"/>
              <a:pPr eaLnBrk="1" hangingPunct="1"/>
              <a:t>6</a:t>
            </a:fld>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Even though early adulthood is a peak for physiological condition, it’s also a time vulnerable to societal risks.</a:t>
            </a:r>
          </a:p>
          <a:p>
            <a:pPr eaLnBrk="1" hangingPunct="1">
              <a:spcBef>
                <a:spcPct val="0"/>
              </a:spcBef>
            </a:pPr>
            <a:endParaRPr lang="en-US" smtClean="0"/>
          </a:p>
          <a:p>
            <a:pPr eaLnBrk="1" hangingPunct="1">
              <a:spcBef>
                <a:spcPct val="0"/>
              </a:spcBef>
            </a:pPr>
            <a:r>
              <a:rPr lang="en-US" smtClean="0"/>
              <a:t>Drug abuse peaks between 19 and 22 as people transition into adulthood.   Rates fall after these years.</a:t>
            </a:r>
          </a:p>
          <a:p>
            <a:pPr eaLnBrk="1" hangingPunct="1">
              <a:spcBef>
                <a:spcPct val="0"/>
              </a:spcBef>
            </a:pPr>
            <a:endParaRPr lang="en-US" smtClean="0"/>
          </a:p>
          <a:p>
            <a:pPr eaLnBrk="1" hangingPunct="1">
              <a:spcBef>
                <a:spcPct val="0"/>
              </a:spcBef>
            </a:pPr>
            <a:r>
              <a:rPr lang="en-US" smtClean="0"/>
              <a:t>However,  the use of intoxicants is associated with acquaintance rape and contracting sexually transmitted infections.</a:t>
            </a:r>
          </a:p>
          <a:p>
            <a:pPr eaLnBrk="1" hangingPunct="1">
              <a:spcBef>
                <a:spcPct val="0"/>
              </a:spcBef>
            </a:pPr>
            <a:endParaRPr lang="en-US" smtClean="0"/>
          </a:p>
          <a:p>
            <a:pPr eaLnBrk="1" hangingPunct="1">
              <a:spcBef>
                <a:spcPct val="0"/>
              </a:spcBef>
            </a:pPr>
            <a:r>
              <a:rPr lang="en-US" smtClean="0"/>
              <a:t>It also increases the risk of death due to homicide, motor vehicle accidents, and suicide.</a:t>
            </a:r>
          </a:p>
        </p:txBody>
      </p:sp>
      <p:sp>
        <p:nvSpPr>
          <p:cNvPr id="430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Tahoma" charset="0"/>
                <a:cs typeface="Arial" charset="0"/>
              </a:defRPr>
            </a:lvl1pPr>
            <a:lvl2pPr marL="742950" indent="-285750" eaLnBrk="0" hangingPunct="0">
              <a:defRPr>
                <a:solidFill>
                  <a:schemeClr val="tx1"/>
                </a:solidFill>
                <a:latin typeface="Tahoma" charset="0"/>
                <a:cs typeface="Arial" charset="0"/>
              </a:defRPr>
            </a:lvl2pPr>
            <a:lvl3pPr marL="1143000" indent="-228600" eaLnBrk="0" hangingPunct="0">
              <a:defRPr>
                <a:solidFill>
                  <a:schemeClr val="tx1"/>
                </a:solidFill>
                <a:latin typeface="Tahoma" charset="0"/>
                <a:cs typeface="Arial" charset="0"/>
              </a:defRPr>
            </a:lvl3pPr>
            <a:lvl4pPr marL="1600200" indent="-228600" eaLnBrk="0" hangingPunct="0">
              <a:defRPr>
                <a:solidFill>
                  <a:schemeClr val="tx1"/>
                </a:solidFill>
                <a:latin typeface="Tahoma" charset="0"/>
                <a:cs typeface="Arial" charset="0"/>
              </a:defRPr>
            </a:lvl4pPr>
            <a:lvl5pPr marL="2057400" indent="-228600" eaLnBrk="0" hangingPunct="0">
              <a:defRPr>
                <a:solidFill>
                  <a:schemeClr val="tx1"/>
                </a:solidFill>
                <a:latin typeface="Tahoma" charset="0"/>
                <a:cs typeface="Arial" charset="0"/>
              </a:defRPr>
            </a:lvl5pPr>
            <a:lvl6pPr marL="2514600" indent="-228600" eaLnBrk="0" fontAlgn="base" hangingPunct="0">
              <a:spcBef>
                <a:spcPct val="0"/>
              </a:spcBef>
              <a:spcAft>
                <a:spcPct val="0"/>
              </a:spcAft>
              <a:defRPr>
                <a:solidFill>
                  <a:schemeClr val="tx1"/>
                </a:solidFill>
                <a:latin typeface="Tahoma" charset="0"/>
                <a:cs typeface="Arial" charset="0"/>
              </a:defRPr>
            </a:lvl6pPr>
            <a:lvl7pPr marL="2971800" indent="-228600" eaLnBrk="0" fontAlgn="base" hangingPunct="0">
              <a:spcBef>
                <a:spcPct val="0"/>
              </a:spcBef>
              <a:spcAft>
                <a:spcPct val="0"/>
              </a:spcAft>
              <a:defRPr>
                <a:solidFill>
                  <a:schemeClr val="tx1"/>
                </a:solidFill>
                <a:latin typeface="Tahoma" charset="0"/>
                <a:cs typeface="Arial" charset="0"/>
              </a:defRPr>
            </a:lvl7pPr>
            <a:lvl8pPr marL="3429000" indent="-228600" eaLnBrk="0" fontAlgn="base" hangingPunct="0">
              <a:spcBef>
                <a:spcPct val="0"/>
              </a:spcBef>
              <a:spcAft>
                <a:spcPct val="0"/>
              </a:spcAft>
              <a:defRPr>
                <a:solidFill>
                  <a:schemeClr val="tx1"/>
                </a:solidFill>
                <a:latin typeface="Tahoma" charset="0"/>
                <a:cs typeface="Arial" charset="0"/>
              </a:defRPr>
            </a:lvl8pPr>
            <a:lvl9pPr marL="3886200" indent="-228600" eaLnBrk="0" fontAlgn="base" hangingPunct="0">
              <a:spcBef>
                <a:spcPct val="0"/>
              </a:spcBef>
              <a:spcAft>
                <a:spcPct val="0"/>
              </a:spcAft>
              <a:defRPr>
                <a:solidFill>
                  <a:schemeClr val="tx1"/>
                </a:solidFill>
                <a:latin typeface="Tahoma" charset="0"/>
                <a:cs typeface="Arial" charset="0"/>
              </a:defRPr>
            </a:lvl9pPr>
          </a:lstStyle>
          <a:p>
            <a:pPr eaLnBrk="1" hangingPunct="1"/>
            <a:fld id="{F28E1DFD-8237-40ED-B8F9-C33C3F6A13AD}" type="slidenum">
              <a:rPr lang="en-US" smtClean="0"/>
              <a:pPr eaLnBrk="1" hangingPunct="1"/>
              <a:t>7</a:t>
            </a:fld>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40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Here are some comparisons of violent deaths by sex and ethnic category taken from the National Center for Health Statistics.</a:t>
            </a:r>
          </a:p>
          <a:p>
            <a:pPr eaLnBrk="1" hangingPunct="1">
              <a:spcBef>
                <a:spcPct val="0"/>
              </a:spcBef>
            </a:pPr>
            <a:endParaRPr lang="en-US" smtClean="0"/>
          </a:p>
          <a:p>
            <a:pPr eaLnBrk="1" hangingPunct="1">
              <a:spcBef>
                <a:spcPct val="0"/>
              </a:spcBef>
            </a:pPr>
            <a:r>
              <a:rPr lang="en-US" smtClean="0"/>
              <a:t>We can see first that risk is higher for males than for females in all ethnic categories.</a:t>
            </a:r>
          </a:p>
          <a:p>
            <a:pPr eaLnBrk="1" hangingPunct="1">
              <a:spcBef>
                <a:spcPct val="0"/>
              </a:spcBef>
            </a:pPr>
            <a:endParaRPr lang="en-US" smtClean="0"/>
          </a:p>
          <a:p>
            <a:pPr eaLnBrk="1" hangingPunct="1">
              <a:spcBef>
                <a:spcPct val="0"/>
              </a:spcBef>
            </a:pPr>
            <a:r>
              <a:rPr lang="en-US" smtClean="0"/>
              <a:t>Homicide rates are particularly high for black males and suicide rates are particularly high for Native American males.</a:t>
            </a:r>
          </a:p>
        </p:txBody>
      </p:sp>
      <p:sp>
        <p:nvSpPr>
          <p:cNvPr id="440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Tahoma" charset="0"/>
                <a:cs typeface="Arial" charset="0"/>
              </a:defRPr>
            </a:lvl1pPr>
            <a:lvl2pPr marL="742950" indent="-285750" eaLnBrk="0" hangingPunct="0">
              <a:defRPr>
                <a:solidFill>
                  <a:schemeClr val="tx1"/>
                </a:solidFill>
                <a:latin typeface="Tahoma" charset="0"/>
                <a:cs typeface="Arial" charset="0"/>
              </a:defRPr>
            </a:lvl2pPr>
            <a:lvl3pPr marL="1143000" indent="-228600" eaLnBrk="0" hangingPunct="0">
              <a:defRPr>
                <a:solidFill>
                  <a:schemeClr val="tx1"/>
                </a:solidFill>
                <a:latin typeface="Tahoma" charset="0"/>
                <a:cs typeface="Arial" charset="0"/>
              </a:defRPr>
            </a:lvl3pPr>
            <a:lvl4pPr marL="1600200" indent="-228600" eaLnBrk="0" hangingPunct="0">
              <a:defRPr>
                <a:solidFill>
                  <a:schemeClr val="tx1"/>
                </a:solidFill>
                <a:latin typeface="Tahoma" charset="0"/>
                <a:cs typeface="Arial" charset="0"/>
              </a:defRPr>
            </a:lvl4pPr>
            <a:lvl5pPr marL="2057400" indent="-228600" eaLnBrk="0" hangingPunct="0">
              <a:defRPr>
                <a:solidFill>
                  <a:schemeClr val="tx1"/>
                </a:solidFill>
                <a:latin typeface="Tahoma" charset="0"/>
                <a:cs typeface="Arial" charset="0"/>
              </a:defRPr>
            </a:lvl5pPr>
            <a:lvl6pPr marL="2514600" indent="-228600" eaLnBrk="0" fontAlgn="base" hangingPunct="0">
              <a:spcBef>
                <a:spcPct val="0"/>
              </a:spcBef>
              <a:spcAft>
                <a:spcPct val="0"/>
              </a:spcAft>
              <a:defRPr>
                <a:solidFill>
                  <a:schemeClr val="tx1"/>
                </a:solidFill>
                <a:latin typeface="Tahoma" charset="0"/>
                <a:cs typeface="Arial" charset="0"/>
              </a:defRPr>
            </a:lvl6pPr>
            <a:lvl7pPr marL="2971800" indent="-228600" eaLnBrk="0" fontAlgn="base" hangingPunct="0">
              <a:spcBef>
                <a:spcPct val="0"/>
              </a:spcBef>
              <a:spcAft>
                <a:spcPct val="0"/>
              </a:spcAft>
              <a:defRPr>
                <a:solidFill>
                  <a:schemeClr val="tx1"/>
                </a:solidFill>
                <a:latin typeface="Tahoma" charset="0"/>
                <a:cs typeface="Arial" charset="0"/>
              </a:defRPr>
            </a:lvl7pPr>
            <a:lvl8pPr marL="3429000" indent="-228600" eaLnBrk="0" fontAlgn="base" hangingPunct="0">
              <a:spcBef>
                <a:spcPct val="0"/>
              </a:spcBef>
              <a:spcAft>
                <a:spcPct val="0"/>
              </a:spcAft>
              <a:defRPr>
                <a:solidFill>
                  <a:schemeClr val="tx1"/>
                </a:solidFill>
                <a:latin typeface="Tahoma" charset="0"/>
                <a:cs typeface="Arial" charset="0"/>
              </a:defRPr>
            </a:lvl8pPr>
            <a:lvl9pPr marL="3886200" indent="-228600" eaLnBrk="0" fontAlgn="base" hangingPunct="0">
              <a:spcBef>
                <a:spcPct val="0"/>
              </a:spcBef>
              <a:spcAft>
                <a:spcPct val="0"/>
              </a:spcAft>
              <a:defRPr>
                <a:solidFill>
                  <a:schemeClr val="tx1"/>
                </a:solidFill>
                <a:latin typeface="Tahoma" charset="0"/>
                <a:cs typeface="Arial" charset="0"/>
              </a:defRPr>
            </a:lvl9pPr>
          </a:lstStyle>
          <a:p>
            <a:pPr eaLnBrk="1" hangingPunct="1"/>
            <a:fld id="{05B1F2E9-07DE-4B93-BAA3-A739AC6B9878}" type="slidenum">
              <a:rPr lang="en-US" smtClean="0"/>
              <a:pPr eaLnBrk="1" hangingPunct="1"/>
              <a:t>8</a:t>
            </a:fld>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The brain continues to develop during early adulthood.  How does thinking change in this period?  </a:t>
            </a:r>
          </a:p>
        </p:txBody>
      </p:sp>
      <p:sp>
        <p:nvSpPr>
          <p:cNvPr id="450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Tahoma" charset="0"/>
                <a:cs typeface="Arial" charset="0"/>
              </a:defRPr>
            </a:lvl1pPr>
            <a:lvl2pPr marL="742950" indent="-285750" eaLnBrk="0" hangingPunct="0">
              <a:defRPr>
                <a:solidFill>
                  <a:schemeClr val="tx1"/>
                </a:solidFill>
                <a:latin typeface="Tahoma" charset="0"/>
                <a:cs typeface="Arial" charset="0"/>
              </a:defRPr>
            </a:lvl2pPr>
            <a:lvl3pPr marL="1143000" indent="-228600" eaLnBrk="0" hangingPunct="0">
              <a:defRPr>
                <a:solidFill>
                  <a:schemeClr val="tx1"/>
                </a:solidFill>
                <a:latin typeface="Tahoma" charset="0"/>
                <a:cs typeface="Arial" charset="0"/>
              </a:defRPr>
            </a:lvl3pPr>
            <a:lvl4pPr marL="1600200" indent="-228600" eaLnBrk="0" hangingPunct="0">
              <a:defRPr>
                <a:solidFill>
                  <a:schemeClr val="tx1"/>
                </a:solidFill>
                <a:latin typeface="Tahoma" charset="0"/>
                <a:cs typeface="Arial" charset="0"/>
              </a:defRPr>
            </a:lvl4pPr>
            <a:lvl5pPr marL="2057400" indent="-228600" eaLnBrk="0" hangingPunct="0">
              <a:defRPr>
                <a:solidFill>
                  <a:schemeClr val="tx1"/>
                </a:solidFill>
                <a:latin typeface="Tahoma" charset="0"/>
                <a:cs typeface="Arial" charset="0"/>
              </a:defRPr>
            </a:lvl5pPr>
            <a:lvl6pPr marL="2514600" indent="-228600" eaLnBrk="0" fontAlgn="base" hangingPunct="0">
              <a:spcBef>
                <a:spcPct val="0"/>
              </a:spcBef>
              <a:spcAft>
                <a:spcPct val="0"/>
              </a:spcAft>
              <a:defRPr>
                <a:solidFill>
                  <a:schemeClr val="tx1"/>
                </a:solidFill>
                <a:latin typeface="Tahoma" charset="0"/>
                <a:cs typeface="Arial" charset="0"/>
              </a:defRPr>
            </a:lvl6pPr>
            <a:lvl7pPr marL="2971800" indent="-228600" eaLnBrk="0" fontAlgn="base" hangingPunct="0">
              <a:spcBef>
                <a:spcPct val="0"/>
              </a:spcBef>
              <a:spcAft>
                <a:spcPct val="0"/>
              </a:spcAft>
              <a:defRPr>
                <a:solidFill>
                  <a:schemeClr val="tx1"/>
                </a:solidFill>
                <a:latin typeface="Tahoma" charset="0"/>
                <a:cs typeface="Arial" charset="0"/>
              </a:defRPr>
            </a:lvl7pPr>
            <a:lvl8pPr marL="3429000" indent="-228600" eaLnBrk="0" fontAlgn="base" hangingPunct="0">
              <a:spcBef>
                <a:spcPct val="0"/>
              </a:spcBef>
              <a:spcAft>
                <a:spcPct val="0"/>
              </a:spcAft>
              <a:defRPr>
                <a:solidFill>
                  <a:schemeClr val="tx1"/>
                </a:solidFill>
                <a:latin typeface="Tahoma" charset="0"/>
                <a:cs typeface="Arial" charset="0"/>
              </a:defRPr>
            </a:lvl8pPr>
            <a:lvl9pPr marL="3886200" indent="-228600" eaLnBrk="0" fontAlgn="base" hangingPunct="0">
              <a:spcBef>
                <a:spcPct val="0"/>
              </a:spcBef>
              <a:spcAft>
                <a:spcPct val="0"/>
              </a:spcAft>
              <a:defRPr>
                <a:solidFill>
                  <a:schemeClr val="tx1"/>
                </a:solidFill>
                <a:latin typeface="Tahoma" charset="0"/>
                <a:cs typeface="Arial" charset="0"/>
              </a:defRPr>
            </a:lvl9pPr>
          </a:lstStyle>
          <a:p>
            <a:pPr eaLnBrk="1" hangingPunct="1"/>
            <a:fld id="{4E94C6D8-F67D-4D41-A54A-AFE48CC0FBDD}" type="slidenum">
              <a:rPr lang="en-US" smtClean="0"/>
              <a:pPr eaLnBrk="1" hangingPunct="1"/>
              <a:t>9</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2438400"/>
            <a:ext cx="9009063" cy="1052513"/>
            <a:chOff x="0" y="1536"/>
            <a:chExt cx="5675" cy="663"/>
          </a:xfrm>
        </p:grpSpPr>
        <p:grpSp>
          <p:nvGrpSpPr>
            <p:cNvPr id="5" name="Group 3"/>
            <p:cNvGrpSpPr>
              <a:grpSpLocks/>
            </p:cNvGrpSpPr>
            <p:nvPr/>
          </p:nvGrpSpPr>
          <p:grpSpPr bwMode="auto">
            <a:xfrm>
              <a:off x="185" y="1604"/>
              <a:ext cx="449" cy="299"/>
              <a:chOff x="720" y="336"/>
              <a:chExt cx="624" cy="432"/>
            </a:xfrm>
          </p:grpSpPr>
          <p:sp>
            <p:nvSpPr>
              <p:cNvPr id="12" name="Rectangle 4"/>
              <p:cNvSpPr>
                <a:spLocks noChangeArrowheads="1"/>
              </p:cNvSpPr>
              <p:nvPr/>
            </p:nvSpPr>
            <p:spPr bwMode="auto">
              <a:xfrm>
                <a:off x="720" y="336"/>
                <a:ext cx="384" cy="432"/>
              </a:xfrm>
              <a:prstGeom prst="rect">
                <a:avLst/>
              </a:prstGeom>
              <a:solidFill>
                <a:schemeClr val="folHlink"/>
              </a:solidFill>
              <a:ln w="9525">
                <a:noFill/>
                <a:miter lim="800000"/>
                <a:headEnd/>
                <a:tailEnd/>
              </a:ln>
              <a:effectLst/>
            </p:spPr>
            <p:txBody>
              <a:bodyPr wrap="none" anchor="ctr"/>
              <a:lstStyle/>
              <a:p>
                <a:pPr>
                  <a:defRPr/>
                </a:pPr>
                <a:endParaRPr lang="en-US"/>
              </a:p>
            </p:txBody>
          </p:sp>
          <p:sp>
            <p:nvSpPr>
              <p:cNvPr id="13" name="Rectangle 5"/>
              <p:cNvSpPr>
                <a:spLocks noChangeArrowheads="1"/>
              </p:cNvSpPr>
              <p:nvPr/>
            </p:nvSpPr>
            <p:spPr bwMode="auto">
              <a:xfrm>
                <a:off x="1056" y="336"/>
                <a:ext cx="288" cy="432"/>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defRPr/>
                </a:pPr>
                <a:endParaRPr lang="en-US"/>
              </a:p>
            </p:txBody>
          </p:sp>
        </p:grpSp>
        <p:grpSp>
          <p:nvGrpSpPr>
            <p:cNvPr id="6" name="Group 6"/>
            <p:cNvGrpSpPr>
              <a:grpSpLocks/>
            </p:cNvGrpSpPr>
            <p:nvPr/>
          </p:nvGrpSpPr>
          <p:grpSpPr bwMode="auto">
            <a:xfrm>
              <a:off x="263" y="1870"/>
              <a:ext cx="466" cy="299"/>
              <a:chOff x="912" y="2640"/>
              <a:chExt cx="672" cy="432"/>
            </a:xfrm>
          </p:grpSpPr>
          <p:sp>
            <p:nvSpPr>
              <p:cNvPr id="10" name="Rectangle 7"/>
              <p:cNvSpPr>
                <a:spLocks noChangeArrowheads="1"/>
              </p:cNvSpPr>
              <p:nvPr/>
            </p:nvSpPr>
            <p:spPr bwMode="auto">
              <a:xfrm>
                <a:off x="912" y="2640"/>
                <a:ext cx="384" cy="432"/>
              </a:xfrm>
              <a:prstGeom prst="rect">
                <a:avLst/>
              </a:prstGeom>
              <a:solidFill>
                <a:schemeClr val="accent2"/>
              </a:solidFill>
              <a:ln w="9525">
                <a:noFill/>
                <a:miter lim="800000"/>
                <a:headEnd/>
                <a:tailEnd/>
              </a:ln>
              <a:effectLst/>
            </p:spPr>
            <p:txBody>
              <a:bodyPr wrap="none" anchor="ctr"/>
              <a:lstStyle/>
              <a:p>
                <a:pPr>
                  <a:defRPr/>
                </a:pPr>
                <a:endParaRPr lang="en-US"/>
              </a:p>
            </p:txBody>
          </p:sp>
          <p:sp>
            <p:nvSpPr>
              <p:cNvPr id="11" name="Rectangle 8"/>
              <p:cNvSpPr>
                <a:spLocks noChangeArrowheads="1"/>
              </p:cNvSpPr>
              <p:nvPr/>
            </p:nvSpPr>
            <p:spPr bwMode="auto">
              <a:xfrm>
                <a:off x="1248" y="2640"/>
                <a:ext cx="336" cy="432"/>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lstStyle/>
              <a:p>
                <a:pPr>
                  <a:defRPr/>
                </a:pPr>
                <a:endParaRPr lang="en-US"/>
              </a:p>
            </p:txBody>
          </p:sp>
        </p:grpSp>
        <p:sp>
          <p:nvSpPr>
            <p:cNvPr id="7" name="Rectangle 9"/>
            <p:cNvSpPr>
              <a:spLocks noChangeArrowheads="1"/>
            </p:cNvSpPr>
            <p:nvPr/>
          </p:nvSpPr>
          <p:spPr bwMode="auto">
            <a:xfrm>
              <a:off x="0" y="1824"/>
              <a:ext cx="353" cy="266"/>
            </a:xfrm>
            <a:prstGeom prst="rect">
              <a:avLst/>
            </a:prstGeom>
            <a:gradFill rotWithShape="0">
              <a:gsLst>
                <a:gs pos="0">
                  <a:schemeClr val="bg1"/>
                </a:gs>
                <a:gs pos="100000">
                  <a:schemeClr val="hlink"/>
                </a:gs>
              </a:gsLst>
              <a:lin ang="18900000" scaled="1"/>
            </a:gradFill>
            <a:ln w="9525">
              <a:noFill/>
              <a:miter lim="800000"/>
              <a:headEnd/>
              <a:tailEnd/>
            </a:ln>
            <a:effectLst/>
          </p:spPr>
          <p:txBody>
            <a:bodyPr wrap="none" anchor="ctr"/>
            <a:lstStyle/>
            <a:p>
              <a:pPr>
                <a:defRPr/>
              </a:pPr>
              <a:endParaRPr lang="en-US"/>
            </a:p>
          </p:txBody>
        </p:sp>
        <p:sp>
          <p:nvSpPr>
            <p:cNvPr id="8" name="Rectangle 10"/>
            <p:cNvSpPr>
              <a:spLocks noChangeArrowheads="1"/>
            </p:cNvSpPr>
            <p:nvPr/>
          </p:nvSpPr>
          <p:spPr bwMode="auto">
            <a:xfrm>
              <a:off x="400" y="1536"/>
              <a:ext cx="20" cy="663"/>
            </a:xfrm>
            <a:prstGeom prst="rect">
              <a:avLst/>
            </a:prstGeom>
            <a:solidFill>
              <a:schemeClr val="bg2"/>
            </a:solidFill>
            <a:ln w="9525">
              <a:noFill/>
              <a:miter lim="800000"/>
              <a:headEnd/>
              <a:tailEnd/>
            </a:ln>
            <a:effectLst/>
          </p:spPr>
          <p:txBody>
            <a:bodyPr wrap="none" anchor="ctr"/>
            <a:lstStyle/>
            <a:p>
              <a:pPr>
                <a:defRPr/>
              </a:pPr>
              <a:endParaRPr lang="en-US"/>
            </a:p>
          </p:txBody>
        </p:sp>
        <p:sp>
          <p:nvSpPr>
            <p:cNvPr id="9" name="Rectangle 11"/>
            <p:cNvSpPr>
              <a:spLocks noChangeArrowheads="1"/>
            </p:cNvSpPr>
            <p:nvPr/>
          </p:nvSpPr>
          <p:spPr bwMode="auto">
            <a:xfrm flipV="1">
              <a:off x="199" y="2054"/>
              <a:ext cx="5476" cy="35"/>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defRPr/>
              </a:pPr>
              <a:endParaRPr lang="en-US"/>
            </a:p>
          </p:txBody>
        </p:sp>
      </p:grpSp>
      <p:sp>
        <p:nvSpPr>
          <p:cNvPr id="5132" name="Rectangle 12"/>
          <p:cNvSpPr>
            <a:spLocks noGrp="1" noChangeArrowheads="1"/>
          </p:cNvSpPr>
          <p:nvPr>
            <p:ph type="ctrTitle"/>
          </p:nvPr>
        </p:nvSpPr>
        <p:spPr>
          <a:xfrm>
            <a:off x="990600" y="1676400"/>
            <a:ext cx="7772400" cy="1462088"/>
          </a:xfrm>
        </p:spPr>
        <p:txBody>
          <a:bodyPr/>
          <a:lstStyle>
            <a:lvl1pPr>
              <a:defRPr/>
            </a:lvl1pPr>
          </a:lstStyle>
          <a:p>
            <a:r>
              <a:rPr lang="en-US"/>
              <a:t>Click to edit Master title style</a:t>
            </a:r>
          </a:p>
        </p:txBody>
      </p:sp>
      <p:sp>
        <p:nvSpPr>
          <p:cNvPr id="5133" name="Rectangle 1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r>
              <a:rPr lang="en-US"/>
              <a:t>Click to edit Master subtitle style</a:t>
            </a:r>
          </a:p>
        </p:txBody>
      </p:sp>
      <p:sp>
        <p:nvSpPr>
          <p:cNvPr id="14" name="Rectangle 14"/>
          <p:cNvSpPr>
            <a:spLocks noGrp="1" noChangeArrowheads="1"/>
          </p:cNvSpPr>
          <p:nvPr>
            <p:ph type="dt" sz="half" idx="10"/>
          </p:nvPr>
        </p:nvSpPr>
        <p:spPr>
          <a:xfrm>
            <a:off x="990600" y="6248400"/>
            <a:ext cx="1905000" cy="457200"/>
          </a:xfrm>
        </p:spPr>
        <p:txBody>
          <a:bodyPr/>
          <a:lstStyle>
            <a:lvl1pPr>
              <a:defRPr>
                <a:solidFill>
                  <a:schemeClr val="bg2"/>
                </a:solidFill>
              </a:defRPr>
            </a:lvl1pPr>
          </a:lstStyle>
          <a:p>
            <a:pPr>
              <a:defRPr/>
            </a:pPr>
            <a:endParaRPr lang="en-US"/>
          </a:p>
        </p:txBody>
      </p:sp>
      <p:sp>
        <p:nvSpPr>
          <p:cNvPr id="15" name="Rectangle 15"/>
          <p:cNvSpPr>
            <a:spLocks noGrp="1" noChangeArrowheads="1"/>
          </p:cNvSpPr>
          <p:nvPr>
            <p:ph type="ftr" sz="quarter" idx="11"/>
          </p:nvPr>
        </p:nvSpPr>
        <p:spPr>
          <a:xfrm>
            <a:off x="3429000" y="6248400"/>
            <a:ext cx="2895600" cy="457200"/>
          </a:xfrm>
        </p:spPr>
        <p:txBody>
          <a:bodyPr/>
          <a:lstStyle>
            <a:lvl1pPr>
              <a:defRPr>
                <a:solidFill>
                  <a:schemeClr val="bg2"/>
                </a:solidFill>
              </a:defRPr>
            </a:lvl1pPr>
          </a:lstStyle>
          <a:p>
            <a:pPr>
              <a:defRPr/>
            </a:pPr>
            <a:endParaRPr lang="en-US"/>
          </a:p>
        </p:txBody>
      </p:sp>
      <p:sp>
        <p:nvSpPr>
          <p:cNvPr id="16" name="Rectangle 16"/>
          <p:cNvSpPr>
            <a:spLocks noGrp="1" noChangeArrowheads="1"/>
          </p:cNvSpPr>
          <p:nvPr>
            <p:ph type="sldNum" sz="quarter" idx="12"/>
          </p:nvPr>
        </p:nvSpPr>
        <p:spPr>
          <a:xfrm>
            <a:off x="6858000" y="6248400"/>
            <a:ext cx="1905000" cy="457200"/>
          </a:xfrm>
        </p:spPr>
        <p:txBody>
          <a:bodyPr/>
          <a:lstStyle>
            <a:lvl1pPr>
              <a:defRPr>
                <a:solidFill>
                  <a:schemeClr val="bg2"/>
                </a:solidFill>
              </a:defRPr>
            </a:lvl1pPr>
          </a:lstStyle>
          <a:p>
            <a:pPr>
              <a:defRPr/>
            </a:pPr>
            <a:fld id="{58335117-C682-4424-9D0A-296E506305E9}" type="slidenum">
              <a:rPr lang="en-US"/>
              <a:pPr>
                <a:defRPr/>
              </a:pPr>
              <a:t>‹#›</a:t>
            </a:fld>
            <a:endParaRPr lang="en-US"/>
          </a:p>
        </p:txBody>
      </p:sp>
    </p:spTree>
    <p:extLst>
      <p:ext uri="{BB962C8B-B14F-4D97-AF65-F5344CB8AC3E}">
        <p14:creationId xmlns:p14="http://schemas.microsoft.com/office/powerpoint/2010/main" val="30723840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1"/>
          <p:cNvSpPr>
            <a:spLocks noGrp="1" noChangeArrowheads="1"/>
          </p:cNvSpPr>
          <p:nvPr>
            <p:ph type="dt" sz="half" idx="10"/>
          </p:nvPr>
        </p:nvSpPr>
        <p:spPr>
          <a:ln/>
        </p:spPr>
        <p:txBody>
          <a:bodyPr/>
          <a:lstStyle>
            <a:lvl1pPr>
              <a:defRPr/>
            </a:lvl1pPr>
          </a:lstStyle>
          <a:p>
            <a:pPr>
              <a:defRPr/>
            </a:pP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endParaRPr lang="en-US"/>
          </a:p>
        </p:txBody>
      </p:sp>
      <p:sp>
        <p:nvSpPr>
          <p:cNvPr id="6" name="Rectangle 13"/>
          <p:cNvSpPr>
            <a:spLocks noGrp="1" noChangeArrowheads="1"/>
          </p:cNvSpPr>
          <p:nvPr>
            <p:ph type="sldNum" sz="quarter" idx="12"/>
          </p:nvPr>
        </p:nvSpPr>
        <p:spPr>
          <a:ln/>
        </p:spPr>
        <p:txBody>
          <a:bodyPr/>
          <a:lstStyle>
            <a:lvl1pPr>
              <a:defRPr/>
            </a:lvl1pPr>
          </a:lstStyle>
          <a:p>
            <a:pPr>
              <a:defRPr/>
            </a:pPr>
            <a:fld id="{5B72D294-007C-4E12-9A5D-C7444A091B60}" type="slidenum">
              <a:rPr lang="en-US"/>
              <a:pPr>
                <a:defRPr/>
              </a:pPr>
              <a:t>‹#›</a:t>
            </a:fld>
            <a:endParaRPr lang="en-US"/>
          </a:p>
        </p:txBody>
      </p:sp>
    </p:spTree>
    <p:extLst>
      <p:ext uri="{BB962C8B-B14F-4D97-AF65-F5344CB8AC3E}">
        <p14:creationId xmlns:p14="http://schemas.microsoft.com/office/powerpoint/2010/main" val="40121678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04050" y="214313"/>
            <a:ext cx="1951038" cy="5918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150938" y="214313"/>
            <a:ext cx="5700712" cy="5918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1"/>
          <p:cNvSpPr>
            <a:spLocks noGrp="1" noChangeArrowheads="1"/>
          </p:cNvSpPr>
          <p:nvPr>
            <p:ph type="dt" sz="half" idx="10"/>
          </p:nvPr>
        </p:nvSpPr>
        <p:spPr>
          <a:ln/>
        </p:spPr>
        <p:txBody>
          <a:bodyPr/>
          <a:lstStyle>
            <a:lvl1pPr>
              <a:defRPr/>
            </a:lvl1pPr>
          </a:lstStyle>
          <a:p>
            <a:pPr>
              <a:defRPr/>
            </a:pP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endParaRPr lang="en-US"/>
          </a:p>
        </p:txBody>
      </p:sp>
      <p:sp>
        <p:nvSpPr>
          <p:cNvPr id="6" name="Rectangle 13"/>
          <p:cNvSpPr>
            <a:spLocks noGrp="1" noChangeArrowheads="1"/>
          </p:cNvSpPr>
          <p:nvPr>
            <p:ph type="sldNum" sz="quarter" idx="12"/>
          </p:nvPr>
        </p:nvSpPr>
        <p:spPr>
          <a:ln/>
        </p:spPr>
        <p:txBody>
          <a:bodyPr/>
          <a:lstStyle>
            <a:lvl1pPr>
              <a:defRPr/>
            </a:lvl1pPr>
          </a:lstStyle>
          <a:p>
            <a:pPr>
              <a:defRPr/>
            </a:pPr>
            <a:fld id="{1C9104A6-2451-47BC-B3F5-71931F74D387}" type="slidenum">
              <a:rPr lang="en-US"/>
              <a:pPr>
                <a:defRPr/>
              </a:pPr>
              <a:t>‹#›</a:t>
            </a:fld>
            <a:endParaRPr lang="en-US"/>
          </a:p>
        </p:txBody>
      </p:sp>
    </p:spTree>
    <p:extLst>
      <p:ext uri="{BB962C8B-B14F-4D97-AF65-F5344CB8AC3E}">
        <p14:creationId xmlns:p14="http://schemas.microsoft.com/office/powerpoint/2010/main" val="33842364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50938" y="214313"/>
            <a:ext cx="7793037" cy="1462087"/>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182688" y="2017713"/>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45088" y="2017713"/>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1"/>
          <p:cNvSpPr>
            <a:spLocks noGrp="1" noChangeArrowheads="1"/>
          </p:cNvSpPr>
          <p:nvPr>
            <p:ph type="dt" sz="half" idx="10"/>
          </p:nvPr>
        </p:nvSpPr>
        <p:spPr>
          <a:ln/>
        </p:spPr>
        <p:txBody>
          <a:bodyPr/>
          <a:lstStyle>
            <a:lvl1pPr>
              <a:defRPr/>
            </a:lvl1pPr>
          </a:lstStyle>
          <a:p>
            <a:pPr>
              <a:defRPr/>
            </a:pPr>
            <a:endParaRPr lang="en-US"/>
          </a:p>
        </p:txBody>
      </p:sp>
      <p:sp>
        <p:nvSpPr>
          <p:cNvPr id="6" name="Rectangle 12"/>
          <p:cNvSpPr>
            <a:spLocks noGrp="1" noChangeArrowheads="1"/>
          </p:cNvSpPr>
          <p:nvPr>
            <p:ph type="ftr" sz="quarter" idx="11"/>
          </p:nvPr>
        </p:nvSpPr>
        <p:spPr>
          <a:ln/>
        </p:spPr>
        <p:txBody>
          <a:bodyPr/>
          <a:lstStyle>
            <a:lvl1pPr>
              <a:defRPr/>
            </a:lvl1pPr>
          </a:lstStyle>
          <a:p>
            <a:pPr>
              <a:defRPr/>
            </a:pPr>
            <a:endParaRPr lang="en-US"/>
          </a:p>
        </p:txBody>
      </p:sp>
      <p:sp>
        <p:nvSpPr>
          <p:cNvPr id="7" name="Rectangle 13"/>
          <p:cNvSpPr>
            <a:spLocks noGrp="1" noChangeArrowheads="1"/>
          </p:cNvSpPr>
          <p:nvPr>
            <p:ph type="sldNum" sz="quarter" idx="12"/>
          </p:nvPr>
        </p:nvSpPr>
        <p:spPr>
          <a:ln/>
        </p:spPr>
        <p:txBody>
          <a:bodyPr/>
          <a:lstStyle>
            <a:lvl1pPr>
              <a:defRPr/>
            </a:lvl1pPr>
          </a:lstStyle>
          <a:p>
            <a:pPr>
              <a:defRPr/>
            </a:pPr>
            <a:fld id="{558555F3-B535-4693-B91A-02E79CF2B9E4}" type="slidenum">
              <a:rPr lang="en-US"/>
              <a:pPr>
                <a:defRPr/>
              </a:pPr>
              <a:t>‹#›</a:t>
            </a:fld>
            <a:endParaRPr lang="en-US"/>
          </a:p>
        </p:txBody>
      </p:sp>
    </p:spTree>
    <p:extLst>
      <p:ext uri="{BB962C8B-B14F-4D97-AF65-F5344CB8AC3E}">
        <p14:creationId xmlns:p14="http://schemas.microsoft.com/office/powerpoint/2010/main" val="124070434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1150938" y="214313"/>
            <a:ext cx="7793037" cy="1462087"/>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1182688" y="2017713"/>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145088" y="2017713"/>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1"/>
          <p:cNvSpPr>
            <a:spLocks noGrp="1" noChangeArrowheads="1"/>
          </p:cNvSpPr>
          <p:nvPr>
            <p:ph type="dt" sz="half" idx="10"/>
          </p:nvPr>
        </p:nvSpPr>
        <p:spPr>
          <a:ln/>
        </p:spPr>
        <p:txBody>
          <a:bodyPr/>
          <a:lstStyle>
            <a:lvl1pPr>
              <a:defRPr/>
            </a:lvl1pPr>
          </a:lstStyle>
          <a:p>
            <a:pPr>
              <a:defRPr/>
            </a:pPr>
            <a:endParaRPr lang="en-US"/>
          </a:p>
        </p:txBody>
      </p:sp>
      <p:sp>
        <p:nvSpPr>
          <p:cNvPr id="6" name="Rectangle 12"/>
          <p:cNvSpPr>
            <a:spLocks noGrp="1" noChangeArrowheads="1"/>
          </p:cNvSpPr>
          <p:nvPr>
            <p:ph type="ftr" sz="quarter" idx="11"/>
          </p:nvPr>
        </p:nvSpPr>
        <p:spPr>
          <a:ln/>
        </p:spPr>
        <p:txBody>
          <a:bodyPr/>
          <a:lstStyle>
            <a:lvl1pPr>
              <a:defRPr/>
            </a:lvl1pPr>
          </a:lstStyle>
          <a:p>
            <a:pPr>
              <a:defRPr/>
            </a:pPr>
            <a:endParaRPr lang="en-US"/>
          </a:p>
        </p:txBody>
      </p:sp>
      <p:sp>
        <p:nvSpPr>
          <p:cNvPr id="7" name="Rectangle 13"/>
          <p:cNvSpPr>
            <a:spLocks noGrp="1" noChangeArrowheads="1"/>
          </p:cNvSpPr>
          <p:nvPr>
            <p:ph type="sldNum" sz="quarter" idx="12"/>
          </p:nvPr>
        </p:nvSpPr>
        <p:spPr>
          <a:ln/>
        </p:spPr>
        <p:txBody>
          <a:bodyPr/>
          <a:lstStyle>
            <a:lvl1pPr>
              <a:defRPr/>
            </a:lvl1pPr>
          </a:lstStyle>
          <a:p>
            <a:pPr>
              <a:defRPr/>
            </a:pPr>
            <a:fld id="{E55EB41C-8F8E-4173-BEE3-A20F9D42B99E}" type="slidenum">
              <a:rPr lang="en-US"/>
              <a:pPr>
                <a:defRPr/>
              </a:pPr>
              <a:t>‹#›</a:t>
            </a:fld>
            <a:endParaRPr lang="en-US"/>
          </a:p>
        </p:txBody>
      </p:sp>
    </p:spTree>
    <p:extLst>
      <p:ext uri="{BB962C8B-B14F-4D97-AF65-F5344CB8AC3E}">
        <p14:creationId xmlns:p14="http://schemas.microsoft.com/office/powerpoint/2010/main" val="291016071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ClipArt"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1150938" y="214313"/>
            <a:ext cx="7793037" cy="1462087"/>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182688" y="2017713"/>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5145088" y="2017713"/>
            <a:ext cx="3810000" cy="4114800"/>
          </a:xfrm>
        </p:spPr>
        <p:txBody>
          <a:bodyPr/>
          <a:lstStyle/>
          <a:p>
            <a:pPr lvl="0"/>
            <a:endParaRPr lang="en-US" noProof="0" smtClean="0"/>
          </a:p>
        </p:txBody>
      </p:sp>
      <p:sp>
        <p:nvSpPr>
          <p:cNvPr id="5" name="Rectangle 11"/>
          <p:cNvSpPr>
            <a:spLocks noGrp="1" noChangeArrowheads="1"/>
          </p:cNvSpPr>
          <p:nvPr>
            <p:ph type="dt" sz="half" idx="10"/>
          </p:nvPr>
        </p:nvSpPr>
        <p:spPr>
          <a:ln/>
        </p:spPr>
        <p:txBody>
          <a:bodyPr/>
          <a:lstStyle>
            <a:lvl1pPr>
              <a:defRPr/>
            </a:lvl1pPr>
          </a:lstStyle>
          <a:p>
            <a:pPr>
              <a:defRPr/>
            </a:pPr>
            <a:endParaRPr lang="en-US"/>
          </a:p>
        </p:txBody>
      </p:sp>
      <p:sp>
        <p:nvSpPr>
          <p:cNvPr id="6" name="Rectangle 12"/>
          <p:cNvSpPr>
            <a:spLocks noGrp="1" noChangeArrowheads="1"/>
          </p:cNvSpPr>
          <p:nvPr>
            <p:ph type="ftr" sz="quarter" idx="11"/>
          </p:nvPr>
        </p:nvSpPr>
        <p:spPr>
          <a:ln/>
        </p:spPr>
        <p:txBody>
          <a:bodyPr/>
          <a:lstStyle>
            <a:lvl1pPr>
              <a:defRPr/>
            </a:lvl1pPr>
          </a:lstStyle>
          <a:p>
            <a:pPr>
              <a:defRPr/>
            </a:pPr>
            <a:endParaRPr lang="en-US"/>
          </a:p>
        </p:txBody>
      </p:sp>
      <p:sp>
        <p:nvSpPr>
          <p:cNvPr id="7" name="Rectangle 13"/>
          <p:cNvSpPr>
            <a:spLocks noGrp="1" noChangeArrowheads="1"/>
          </p:cNvSpPr>
          <p:nvPr>
            <p:ph type="sldNum" sz="quarter" idx="12"/>
          </p:nvPr>
        </p:nvSpPr>
        <p:spPr>
          <a:ln/>
        </p:spPr>
        <p:txBody>
          <a:bodyPr/>
          <a:lstStyle>
            <a:lvl1pPr>
              <a:defRPr/>
            </a:lvl1pPr>
          </a:lstStyle>
          <a:p>
            <a:pPr>
              <a:defRPr/>
            </a:pPr>
            <a:fld id="{8C2F642B-BDA2-4E2F-82BA-728D51E93884}" type="slidenum">
              <a:rPr lang="en-US"/>
              <a:pPr>
                <a:defRPr/>
              </a:pPr>
              <a:t>‹#›</a:t>
            </a:fld>
            <a:endParaRPr lang="en-US"/>
          </a:p>
        </p:txBody>
      </p:sp>
    </p:spTree>
    <p:extLst>
      <p:ext uri="{BB962C8B-B14F-4D97-AF65-F5344CB8AC3E}">
        <p14:creationId xmlns:p14="http://schemas.microsoft.com/office/powerpoint/2010/main" val="5861551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1"/>
          <p:cNvSpPr>
            <a:spLocks noGrp="1" noChangeArrowheads="1"/>
          </p:cNvSpPr>
          <p:nvPr>
            <p:ph type="dt" sz="half" idx="10"/>
          </p:nvPr>
        </p:nvSpPr>
        <p:spPr>
          <a:ln/>
        </p:spPr>
        <p:txBody>
          <a:bodyPr/>
          <a:lstStyle>
            <a:lvl1pPr>
              <a:defRPr/>
            </a:lvl1pPr>
          </a:lstStyle>
          <a:p>
            <a:pPr>
              <a:defRPr/>
            </a:pP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endParaRPr lang="en-US"/>
          </a:p>
        </p:txBody>
      </p:sp>
      <p:sp>
        <p:nvSpPr>
          <p:cNvPr id="6" name="Rectangle 13"/>
          <p:cNvSpPr>
            <a:spLocks noGrp="1" noChangeArrowheads="1"/>
          </p:cNvSpPr>
          <p:nvPr>
            <p:ph type="sldNum" sz="quarter" idx="12"/>
          </p:nvPr>
        </p:nvSpPr>
        <p:spPr>
          <a:ln/>
        </p:spPr>
        <p:txBody>
          <a:bodyPr/>
          <a:lstStyle>
            <a:lvl1pPr>
              <a:defRPr/>
            </a:lvl1pPr>
          </a:lstStyle>
          <a:p>
            <a:pPr>
              <a:defRPr/>
            </a:pPr>
            <a:fld id="{FB53793B-746C-4299-BED2-EBEF774ACEC6}" type="slidenum">
              <a:rPr lang="en-US"/>
              <a:pPr>
                <a:defRPr/>
              </a:pPr>
              <a:t>‹#›</a:t>
            </a:fld>
            <a:endParaRPr lang="en-US"/>
          </a:p>
        </p:txBody>
      </p:sp>
    </p:spTree>
    <p:extLst>
      <p:ext uri="{BB962C8B-B14F-4D97-AF65-F5344CB8AC3E}">
        <p14:creationId xmlns:p14="http://schemas.microsoft.com/office/powerpoint/2010/main" val="22864464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1"/>
          <p:cNvSpPr>
            <a:spLocks noGrp="1" noChangeArrowheads="1"/>
          </p:cNvSpPr>
          <p:nvPr>
            <p:ph type="dt" sz="half" idx="10"/>
          </p:nvPr>
        </p:nvSpPr>
        <p:spPr>
          <a:ln/>
        </p:spPr>
        <p:txBody>
          <a:bodyPr/>
          <a:lstStyle>
            <a:lvl1pPr>
              <a:defRPr/>
            </a:lvl1pPr>
          </a:lstStyle>
          <a:p>
            <a:pPr>
              <a:defRPr/>
            </a:pP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endParaRPr lang="en-US"/>
          </a:p>
        </p:txBody>
      </p:sp>
      <p:sp>
        <p:nvSpPr>
          <p:cNvPr id="6" name="Rectangle 13"/>
          <p:cNvSpPr>
            <a:spLocks noGrp="1" noChangeArrowheads="1"/>
          </p:cNvSpPr>
          <p:nvPr>
            <p:ph type="sldNum" sz="quarter" idx="12"/>
          </p:nvPr>
        </p:nvSpPr>
        <p:spPr>
          <a:ln/>
        </p:spPr>
        <p:txBody>
          <a:bodyPr/>
          <a:lstStyle>
            <a:lvl1pPr>
              <a:defRPr/>
            </a:lvl1pPr>
          </a:lstStyle>
          <a:p>
            <a:pPr>
              <a:defRPr/>
            </a:pPr>
            <a:fld id="{849B9D08-0C59-44C7-847B-CA180B1F15F6}" type="slidenum">
              <a:rPr lang="en-US"/>
              <a:pPr>
                <a:defRPr/>
              </a:pPr>
              <a:t>‹#›</a:t>
            </a:fld>
            <a:endParaRPr lang="en-US"/>
          </a:p>
        </p:txBody>
      </p:sp>
    </p:spTree>
    <p:extLst>
      <p:ext uri="{BB962C8B-B14F-4D97-AF65-F5344CB8AC3E}">
        <p14:creationId xmlns:p14="http://schemas.microsoft.com/office/powerpoint/2010/main" val="29599390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1826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450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1"/>
          <p:cNvSpPr>
            <a:spLocks noGrp="1" noChangeArrowheads="1"/>
          </p:cNvSpPr>
          <p:nvPr>
            <p:ph type="dt" sz="half" idx="10"/>
          </p:nvPr>
        </p:nvSpPr>
        <p:spPr>
          <a:ln/>
        </p:spPr>
        <p:txBody>
          <a:bodyPr/>
          <a:lstStyle>
            <a:lvl1pPr>
              <a:defRPr/>
            </a:lvl1pPr>
          </a:lstStyle>
          <a:p>
            <a:pPr>
              <a:defRPr/>
            </a:pPr>
            <a:endParaRPr lang="en-US"/>
          </a:p>
        </p:txBody>
      </p:sp>
      <p:sp>
        <p:nvSpPr>
          <p:cNvPr id="6" name="Rectangle 12"/>
          <p:cNvSpPr>
            <a:spLocks noGrp="1" noChangeArrowheads="1"/>
          </p:cNvSpPr>
          <p:nvPr>
            <p:ph type="ftr" sz="quarter" idx="11"/>
          </p:nvPr>
        </p:nvSpPr>
        <p:spPr>
          <a:ln/>
        </p:spPr>
        <p:txBody>
          <a:bodyPr/>
          <a:lstStyle>
            <a:lvl1pPr>
              <a:defRPr/>
            </a:lvl1pPr>
          </a:lstStyle>
          <a:p>
            <a:pPr>
              <a:defRPr/>
            </a:pPr>
            <a:endParaRPr lang="en-US"/>
          </a:p>
        </p:txBody>
      </p:sp>
      <p:sp>
        <p:nvSpPr>
          <p:cNvPr id="7" name="Rectangle 13"/>
          <p:cNvSpPr>
            <a:spLocks noGrp="1" noChangeArrowheads="1"/>
          </p:cNvSpPr>
          <p:nvPr>
            <p:ph type="sldNum" sz="quarter" idx="12"/>
          </p:nvPr>
        </p:nvSpPr>
        <p:spPr>
          <a:ln/>
        </p:spPr>
        <p:txBody>
          <a:bodyPr/>
          <a:lstStyle>
            <a:lvl1pPr>
              <a:defRPr/>
            </a:lvl1pPr>
          </a:lstStyle>
          <a:p>
            <a:pPr>
              <a:defRPr/>
            </a:pPr>
            <a:fld id="{D2111F7E-E33D-457C-A558-CCE902AD79BC}" type="slidenum">
              <a:rPr lang="en-US"/>
              <a:pPr>
                <a:defRPr/>
              </a:pPr>
              <a:t>‹#›</a:t>
            </a:fld>
            <a:endParaRPr lang="en-US"/>
          </a:p>
        </p:txBody>
      </p:sp>
    </p:spTree>
    <p:extLst>
      <p:ext uri="{BB962C8B-B14F-4D97-AF65-F5344CB8AC3E}">
        <p14:creationId xmlns:p14="http://schemas.microsoft.com/office/powerpoint/2010/main" val="30814387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1"/>
          <p:cNvSpPr>
            <a:spLocks noGrp="1" noChangeArrowheads="1"/>
          </p:cNvSpPr>
          <p:nvPr>
            <p:ph type="dt" sz="half" idx="10"/>
          </p:nvPr>
        </p:nvSpPr>
        <p:spPr>
          <a:ln/>
        </p:spPr>
        <p:txBody>
          <a:bodyPr/>
          <a:lstStyle>
            <a:lvl1pPr>
              <a:defRPr/>
            </a:lvl1pPr>
          </a:lstStyle>
          <a:p>
            <a:pPr>
              <a:defRPr/>
            </a:pPr>
            <a:endParaRPr lang="en-US"/>
          </a:p>
        </p:txBody>
      </p:sp>
      <p:sp>
        <p:nvSpPr>
          <p:cNvPr id="8" name="Rectangle 12"/>
          <p:cNvSpPr>
            <a:spLocks noGrp="1" noChangeArrowheads="1"/>
          </p:cNvSpPr>
          <p:nvPr>
            <p:ph type="ftr" sz="quarter" idx="11"/>
          </p:nvPr>
        </p:nvSpPr>
        <p:spPr>
          <a:ln/>
        </p:spPr>
        <p:txBody>
          <a:bodyPr/>
          <a:lstStyle>
            <a:lvl1pPr>
              <a:defRPr/>
            </a:lvl1pPr>
          </a:lstStyle>
          <a:p>
            <a:pPr>
              <a:defRPr/>
            </a:pPr>
            <a:endParaRPr lang="en-US"/>
          </a:p>
        </p:txBody>
      </p:sp>
      <p:sp>
        <p:nvSpPr>
          <p:cNvPr id="9" name="Rectangle 13"/>
          <p:cNvSpPr>
            <a:spLocks noGrp="1" noChangeArrowheads="1"/>
          </p:cNvSpPr>
          <p:nvPr>
            <p:ph type="sldNum" sz="quarter" idx="12"/>
          </p:nvPr>
        </p:nvSpPr>
        <p:spPr>
          <a:ln/>
        </p:spPr>
        <p:txBody>
          <a:bodyPr/>
          <a:lstStyle>
            <a:lvl1pPr>
              <a:defRPr/>
            </a:lvl1pPr>
          </a:lstStyle>
          <a:p>
            <a:pPr>
              <a:defRPr/>
            </a:pPr>
            <a:fld id="{96F0CCE5-F851-4FB2-BBE8-7C1795D6BEDC}" type="slidenum">
              <a:rPr lang="en-US"/>
              <a:pPr>
                <a:defRPr/>
              </a:pPr>
              <a:t>‹#›</a:t>
            </a:fld>
            <a:endParaRPr lang="en-US"/>
          </a:p>
        </p:txBody>
      </p:sp>
    </p:spTree>
    <p:extLst>
      <p:ext uri="{BB962C8B-B14F-4D97-AF65-F5344CB8AC3E}">
        <p14:creationId xmlns:p14="http://schemas.microsoft.com/office/powerpoint/2010/main" val="34030641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1"/>
          <p:cNvSpPr>
            <a:spLocks noGrp="1" noChangeArrowheads="1"/>
          </p:cNvSpPr>
          <p:nvPr>
            <p:ph type="dt" sz="half" idx="10"/>
          </p:nvPr>
        </p:nvSpPr>
        <p:spPr>
          <a:ln/>
        </p:spPr>
        <p:txBody>
          <a:bodyPr/>
          <a:lstStyle>
            <a:lvl1pPr>
              <a:defRPr/>
            </a:lvl1pPr>
          </a:lstStyle>
          <a:p>
            <a:pPr>
              <a:defRPr/>
            </a:pPr>
            <a:endParaRPr lang="en-US"/>
          </a:p>
        </p:txBody>
      </p:sp>
      <p:sp>
        <p:nvSpPr>
          <p:cNvPr id="4" name="Rectangle 12"/>
          <p:cNvSpPr>
            <a:spLocks noGrp="1" noChangeArrowheads="1"/>
          </p:cNvSpPr>
          <p:nvPr>
            <p:ph type="ftr" sz="quarter" idx="11"/>
          </p:nvPr>
        </p:nvSpPr>
        <p:spPr>
          <a:ln/>
        </p:spPr>
        <p:txBody>
          <a:bodyPr/>
          <a:lstStyle>
            <a:lvl1pPr>
              <a:defRPr/>
            </a:lvl1pPr>
          </a:lstStyle>
          <a:p>
            <a:pPr>
              <a:defRPr/>
            </a:pPr>
            <a:endParaRPr lang="en-US"/>
          </a:p>
        </p:txBody>
      </p:sp>
      <p:sp>
        <p:nvSpPr>
          <p:cNvPr id="5" name="Rectangle 13"/>
          <p:cNvSpPr>
            <a:spLocks noGrp="1" noChangeArrowheads="1"/>
          </p:cNvSpPr>
          <p:nvPr>
            <p:ph type="sldNum" sz="quarter" idx="12"/>
          </p:nvPr>
        </p:nvSpPr>
        <p:spPr>
          <a:ln/>
        </p:spPr>
        <p:txBody>
          <a:bodyPr/>
          <a:lstStyle>
            <a:lvl1pPr>
              <a:defRPr/>
            </a:lvl1pPr>
          </a:lstStyle>
          <a:p>
            <a:pPr>
              <a:defRPr/>
            </a:pPr>
            <a:fld id="{3E207770-1217-44C6-8111-68900E642563}" type="slidenum">
              <a:rPr lang="en-US"/>
              <a:pPr>
                <a:defRPr/>
              </a:pPr>
              <a:t>‹#›</a:t>
            </a:fld>
            <a:endParaRPr lang="en-US"/>
          </a:p>
        </p:txBody>
      </p:sp>
    </p:spTree>
    <p:extLst>
      <p:ext uri="{BB962C8B-B14F-4D97-AF65-F5344CB8AC3E}">
        <p14:creationId xmlns:p14="http://schemas.microsoft.com/office/powerpoint/2010/main" val="8627831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1"/>
          <p:cNvSpPr>
            <a:spLocks noGrp="1" noChangeArrowheads="1"/>
          </p:cNvSpPr>
          <p:nvPr>
            <p:ph type="dt" sz="half" idx="10"/>
          </p:nvPr>
        </p:nvSpPr>
        <p:spPr>
          <a:ln/>
        </p:spPr>
        <p:txBody>
          <a:bodyPr/>
          <a:lstStyle>
            <a:lvl1pPr>
              <a:defRPr/>
            </a:lvl1pPr>
          </a:lstStyle>
          <a:p>
            <a:pPr>
              <a:defRPr/>
            </a:pPr>
            <a:endParaRPr lang="en-US"/>
          </a:p>
        </p:txBody>
      </p:sp>
      <p:sp>
        <p:nvSpPr>
          <p:cNvPr id="3" name="Rectangle 12"/>
          <p:cNvSpPr>
            <a:spLocks noGrp="1" noChangeArrowheads="1"/>
          </p:cNvSpPr>
          <p:nvPr>
            <p:ph type="ftr" sz="quarter" idx="11"/>
          </p:nvPr>
        </p:nvSpPr>
        <p:spPr>
          <a:ln/>
        </p:spPr>
        <p:txBody>
          <a:bodyPr/>
          <a:lstStyle>
            <a:lvl1pPr>
              <a:defRPr/>
            </a:lvl1pPr>
          </a:lstStyle>
          <a:p>
            <a:pPr>
              <a:defRPr/>
            </a:pPr>
            <a:endParaRPr lang="en-US"/>
          </a:p>
        </p:txBody>
      </p:sp>
      <p:sp>
        <p:nvSpPr>
          <p:cNvPr id="4" name="Rectangle 13"/>
          <p:cNvSpPr>
            <a:spLocks noGrp="1" noChangeArrowheads="1"/>
          </p:cNvSpPr>
          <p:nvPr>
            <p:ph type="sldNum" sz="quarter" idx="12"/>
          </p:nvPr>
        </p:nvSpPr>
        <p:spPr>
          <a:ln/>
        </p:spPr>
        <p:txBody>
          <a:bodyPr/>
          <a:lstStyle>
            <a:lvl1pPr>
              <a:defRPr/>
            </a:lvl1pPr>
          </a:lstStyle>
          <a:p>
            <a:pPr>
              <a:defRPr/>
            </a:pPr>
            <a:fld id="{CF04E23A-3B9E-4C5F-8DAB-BCF4791F5A13}" type="slidenum">
              <a:rPr lang="en-US"/>
              <a:pPr>
                <a:defRPr/>
              </a:pPr>
              <a:t>‹#›</a:t>
            </a:fld>
            <a:endParaRPr lang="en-US"/>
          </a:p>
        </p:txBody>
      </p:sp>
    </p:spTree>
    <p:extLst>
      <p:ext uri="{BB962C8B-B14F-4D97-AF65-F5344CB8AC3E}">
        <p14:creationId xmlns:p14="http://schemas.microsoft.com/office/powerpoint/2010/main" val="33864889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1"/>
          <p:cNvSpPr>
            <a:spLocks noGrp="1" noChangeArrowheads="1"/>
          </p:cNvSpPr>
          <p:nvPr>
            <p:ph type="dt" sz="half" idx="10"/>
          </p:nvPr>
        </p:nvSpPr>
        <p:spPr>
          <a:ln/>
        </p:spPr>
        <p:txBody>
          <a:bodyPr/>
          <a:lstStyle>
            <a:lvl1pPr>
              <a:defRPr/>
            </a:lvl1pPr>
          </a:lstStyle>
          <a:p>
            <a:pPr>
              <a:defRPr/>
            </a:pPr>
            <a:endParaRPr lang="en-US"/>
          </a:p>
        </p:txBody>
      </p:sp>
      <p:sp>
        <p:nvSpPr>
          <p:cNvPr id="6" name="Rectangle 12"/>
          <p:cNvSpPr>
            <a:spLocks noGrp="1" noChangeArrowheads="1"/>
          </p:cNvSpPr>
          <p:nvPr>
            <p:ph type="ftr" sz="quarter" idx="11"/>
          </p:nvPr>
        </p:nvSpPr>
        <p:spPr>
          <a:ln/>
        </p:spPr>
        <p:txBody>
          <a:bodyPr/>
          <a:lstStyle>
            <a:lvl1pPr>
              <a:defRPr/>
            </a:lvl1pPr>
          </a:lstStyle>
          <a:p>
            <a:pPr>
              <a:defRPr/>
            </a:pPr>
            <a:endParaRPr lang="en-US"/>
          </a:p>
        </p:txBody>
      </p:sp>
      <p:sp>
        <p:nvSpPr>
          <p:cNvPr id="7" name="Rectangle 13"/>
          <p:cNvSpPr>
            <a:spLocks noGrp="1" noChangeArrowheads="1"/>
          </p:cNvSpPr>
          <p:nvPr>
            <p:ph type="sldNum" sz="quarter" idx="12"/>
          </p:nvPr>
        </p:nvSpPr>
        <p:spPr>
          <a:ln/>
        </p:spPr>
        <p:txBody>
          <a:bodyPr/>
          <a:lstStyle>
            <a:lvl1pPr>
              <a:defRPr/>
            </a:lvl1pPr>
          </a:lstStyle>
          <a:p>
            <a:pPr>
              <a:defRPr/>
            </a:pPr>
            <a:fld id="{F2BA9B49-9275-4480-A0E5-DB9BF6195BA3}" type="slidenum">
              <a:rPr lang="en-US"/>
              <a:pPr>
                <a:defRPr/>
              </a:pPr>
              <a:t>‹#›</a:t>
            </a:fld>
            <a:endParaRPr lang="en-US"/>
          </a:p>
        </p:txBody>
      </p:sp>
    </p:spTree>
    <p:extLst>
      <p:ext uri="{BB962C8B-B14F-4D97-AF65-F5344CB8AC3E}">
        <p14:creationId xmlns:p14="http://schemas.microsoft.com/office/powerpoint/2010/main" val="22915206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1"/>
          <p:cNvSpPr>
            <a:spLocks noGrp="1" noChangeArrowheads="1"/>
          </p:cNvSpPr>
          <p:nvPr>
            <p:ph type="dt" sz="half" idx="10"/>
          </p:nvPr>
        </p:nvSpPr>
        <p:spPr>
          <a:ln/>
        </p:spPr>
        <p:txBody>
          <a:bodyPr/>
          <a:lstStyle>
            <a:lvl1pPr>
              <a:defRPr/>
            </a:lvl1pPr>
          </a:lstStyle>
          <a:p>
            <a:pPr>
              <a:defRPr/>
            </a:pPr>
            <a:endParaRPr lang="en-US"/>
          </a:p>
        </p:txBody>
      </p:sp>
      <p:sp>
        <p:nvSpPr>
          <p:cNvPr id="6" name="Rectangle 12"/>
          <p:cNvSpPr>
            <a:spLocks noGrp="1" noChangeArrowheads="1"/>
          </p:cNvSpPr>
          <p:nvPr>
            <p:ph type="ftr" sz="quarter" idx="11"/>
          </p:nvPr>
        </p:nvSpPr>
        <p:spPr>
          <a:ln/>
        </p:spPr>
        <p:txBody>
          <a:bodyPr/>
          <a:lstStyle>
            <a:lvl1pPr>
              <a:defRPr/>
            </a:lvl1pPr>
          </a:lstStyle>
          <a:p>
            <a:pPr>
              <a:defRPr/>
            </a:pPr>
            <a:endParaRPr lang="en-US"/>
          </a:p>
        </p:txBody>
      </p:sp>
      <p:sp>
        <p:nvSpPr>
          <p:cNvPr id="7" name="Rectangle 13"/>
          <p:cNvSpPr>
            <a:spLocks noGrp="1" noChangeArrowheads="1"/>
          </p:cNvSpPr>
          <p:nvPr>
            <p:ph type="sldNum" sz="quarter" idx="12"/>
          </p:nvPr>
        </p:nvSpPr>
        <p:spPr>
          <a:ln/>
        </p:spPr>
        <p:txBody>
          <a:bodyPr/>
          <a:lstStyle>
            <a:lvl1pPr>
              <a:defRPr/>
            </a:lvl1pPr>
          </a:lstStyle>
          <a:p>
            <a:pPr>
              <a:defRPr/>
            </a:pPr>
            <a:fld id="{8744AD57-F7A6-41F6-997C-2B80EFAD9DF7}" type="slidenum">
              <a:rPr lang="en-US"/>
              <a:pPr>
                <a:defRPr/>
              </a:pPr>
              <a:t>‹#›</a:t>
            </a:fld>
            <a:endParaRPr lang="en-US"/>
          </a:p>
        </p:txBody>
      </p:sp>
    </p:spTree>
    <p:extLst>
      <p:ext uri="{BB962C8B-B14F-4D97-AF65-F5344CB8AC3E}">
        <p14:creationId xmlns:p14="http://schemas.microsoft.com/office/powerpoint/2010/main" val="36528133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ChangeArrowheads="1"/>
          </p:cNvSpPr>
          <p:nvPr/>
        </p:nvSpPr>
        <p:spPr bwMode="ltGray">
          <a:xfrm>
            <a:off x="417513" y="1098550"/>
            <a:ext cx="438150" cy="474663"/>
          </a:xfrm>
          <a:prstGeom prst="rect">
            <a:avLst/>
          </a:prstGeom>
          <a:solidFill>
            <a:schemeClr val="accent2"/>
          </a:solidFill>
          <a:ln w="9525">
            <a:noFill/>
            <a:miter lim="800000"/>
            <a:headEnd/>
            <a:tailEnd/>
          </a:ln>
          <a:effectLst/>
        </p:spPr>
        <p:txBody>
          <a:bodyPr wrap="none" anchor="ctr"/>
          <a:lstStyle/>
          <a:p>
            <a:pPr algn="ctr">
              <a:defRPr/>
            </a:pPr>
            <a:endParaRPr kumimoji="1" lang="en-US" sz="2400"/>
          </a:p>
        </p:txBody>
      </p:sp>
      <p:sp>
        <p:nvSpPr>
          <p:cNvPr id="4099" name="Rectangle 3"/>
          <p:cNvSpPr>
            <a:spLocks noChangeArrowheads="1"/>
          </p:cNvSpPr>
          <p:nvPr/>
        </p:nvSpPr>
        <p:spPr bwMode="ltGray">
          <a:xfrm>
            <a:off x="800100" y="1098550"/>
            <a:ext cx="328613" cy="474663"/>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lstStyle/>
          <a:p>
            <a:pPr algn="ctr">
              <a:defRPr/>
            </a:pPr>
            <a:endParaRPr kumimoji="1" lang="en-US" sz="2400"/>
          </a:p>
        </p:txBody>
      </p:sp>
      <p:sp>
        <p:nvSpPr>
          <p:cNvPr id="4100" name="Rectangle 4"/>
          <p:cNvSpPr>
            <a:spLocks noChangeArrowheads="1"/>
          </p:cNvSpPr>
          <p:nvPr/>
        </p:nvSpPr>
        <p:spPr bwMode="ltGray">
          <a:xfrm>
            <a:off x="541338" y="1520825"/>
            <a:ext cx="422275" cy="474663"/>
          </a:xfrm>
          <a:prstGeom prst="rect">
            <a:avLst/>
          </a:prstGeom>
          <a:solidFill>
            <a:schemeClr val="folHlink"/>
          </a:solidFill>
          <a:ln w="9525">
            <a:noFill/>
            <a:miter lim="800000"/>
            <a:headEnd/>
            <a:tailEnd/>
          </a:ln>
          <a:effectLst/>
        </p:spPr>
        <p:txBody>
          <a:bodyPr wrap="none" anchor="ctr"/>
          <a:lstStyle/>
          <a:p>
            <a:pPr algn="ctr">
              <a:defRPr/>
            </a:pPr>
            <a:endParaRPr kumimoji="1" lang="en-US" sz="2400"/>
          </a:p>
        </p:txBody>
      </p:sp>
      <p:sp>
        <p:nvSpPr>
          <p:cNvPr id="4101" name="Rectangle 5"/>
          <p:cNvSpPr>
            <a:spLocks noChangeArrowheads="1"/>
          </p:cNvSpPr>
          <p:nvPr/>
        </p:nvSpPr>
        <p:spPr bwMode="ltGray">
          <a:xfrm>
            <a:off x="911225" y="1520825"/>
            <a:ext cx="368300" cy="474663"/>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a:defRPr/>
            </a:pPr>
            <a:endParaRPr kumimoji="1" lang="en-US" sz="2400"/>
          </a:p>
        </p:txBody>
      </p:sp>
      <p:sp>
        <p:nvSpPr>
          <p:cNvPr id="4102" name="Rectangle 6"/>
          <p:cNvSpPr>
            <a:spLocks noChangeArrowheads="1"/>
          </p:cNvSpPr>
          <p:nvPr/>
        </p:nvSpPr>
        <p:spPr bwMode="ltGray">
          <a:xfrm>
            <a:off x="127000" y="1447800"/>
            <a:ext cx="560388" cy="422275"/>
          </a:xfrm>
          <a:prstGeom prst="rect">
            <a:avLst/>
          </a:prstGeom>
          <a:gradFill rotWithShape="0">
            <a:gsLst>
              <a:gs pos="0">
                <a:schemeClr val="bg1"/>
              </a:gs>
              <a:gs pos="100000">
                <a:schemeClr val="hlink"/>
              </a:gs>
            </a:gsLst>
            <a:lin ang="18900000" scaled="1"/>
          </a:gradFill>
          <a:ln w="9525">
            <a:noFill/>
            <a:miter lim="800000"/>
            <a:headEnd/>
            <a:tailEnd/>
          </a:ln>
          <a:effectLst/>
        </p:spPr>
        <p:txBody>
          <a:bodyPr wrap="none" anchor="ctr"/>
          <a:lstStyle/>
          <a:p>
            <a:pPr algn="ctr">
              <a:defRPr/>
            </a:pPr>
            <a:endParaRPr kumimoji="1" lang="en-US" sz="2400"/>
          </a:p>
        </p:txBody>
      </p:sp>
      <p:sp>
        <p:nvSpPr>
          <p:cNvPr id="4103" name="Rectangle 7"/>
          <p:cNvSpPr>
            <a:spLocks noChangeArrowheads="1"/>
          </p:cNvSpPr>
          <p:nvPr/>
        </p:nvSpPr>
        <p:spPr bwMode="gray">
          <a:xfrm>
            <a:off x="762000" y="990600"/>
            <a:ext cx="31750" cy="1052513"/>
          </a:xfrm>
          <a:prstGeom prst="rect">
            <a:avLst/>
          </a:prstGeom>
          <a:solidFill>
            <a:schemeClr val="bg2"/>
          </a:solidFill>
          <a:ln w="9525">
            <a:noFill/>
            <a:miter lim="800000"/>
            <a:headEnd/>
            <a:tailEnd/>
          </a:ln>
          <a:effectLst/>
        </p:spPr>
        <p:txBody>
          <a:bodyPr wrap="none" anchor="ctr"/>
          <a:lstStyle/>
          <a:p>
            <a:pPr algn="ctr">
              <a:defRPr/>
            </a:pPr>
            <a:endParaRPr kumimoji="1" lang="en-US" sz="2400"/>
          </a:p>
        </p:txBody>
      </p:sp>
      <p:sp>
        <p:nvSpPr>
          <p:cNvPr id="4104" name="Rectangle 8"/>
          <p:cNvSpPr>
            <a:spLocks noChangeArrowheads="1"/>
          </p:cNvSpPr>
          <p:nvPr/>
        </p:nvSpPr>
        <p:spPr bwMode="gray">
          <a:xfrm>
            <a:off x="442913" y="1781175"/>
            <a:ext cx="8226425" cy="3175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lgn="ctr">
              <a:defRPr/>
            </a:pPr>
            <a:endParaRPr kumimoji="1" lang="en-US" sz="2400"/>
          </a:p>
        </p:txBody>
      </p:sp>
      <p:sp>
        <p:nvSpPr>
          <p:cNvPr id="4105" name="Rectangle 9"/>
          <p:cNvSpPr>
            <a:spLocks noGrp="1" noChangeArrowheads="1"/>
          </p:cNvSpPr>
          <p:nvPr>
            <p:ph type="title"/>
          </p:nvPr>
        </p:nvSpPr>
        <p:spPr bwMode="auto">
          <a:xfrm>
            <a:off x="1150938" y="214313"/>
            <a:ext cx="7793037" cy="1462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4106" name="Rectangle 10"/>
          <p:cNvSpPr>
            <a:spLocks noGrp="1" noChangeArrowheads="1"/>
          </p:cNvSpPr>
          <p:nvPr>
            <p:ph type="body" idx="1"/>
          </p:nvPr>
        </p:nvSpPr>
        <p:spPr bwMode="auto">
          <a:xfrm>
            <a:off x="1182688" y="2017713"/>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7" name="Rectangle 11"/>
          <p:cNvSpPr>
            <a:spLocks noGrp="1" noChangeArrowheads="1"/>
          </p:cNvSpPr>
          <p:nvPr>
            <p:ph type="dt" sz="half" idx="2"/>
          </p:nvPr>
        </p:nvSpPr>
        <p:spPr bwMode="auto">
          <a:xfrm>
            <a:off x="1162050" y="62436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400"/>
            </a:lvl1pPr>
          </a:lstStyle>
          <a:p>
            <a:pPr>
              <a:defRPr/>
            </a:pPr>
            <a:endParaRPr lang="en-US"/>
          </a:p>
        </p:txBody>
      </p:sp>
      <p:sp>
        <p:nvSpPr>
          <p:cNvPr id="4108" name="Rectangle 12"/>
          <p:cNvSpPr>
            <a:spLocks noGrp="1" noChangeArrowheads="1"/>
          </p:cNvSpPr>
          <p:nvPr>
            <p:ph type="ftr" sz="quarter" idx="3"/>
          </p:nvPr>
        </p:nvSpPr>
        <p:spPr bwMode="auto">
          <a:xfrm>
            <a:off x="3657600" y="6243638"/>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a:lvl1pPr>
          </a:lstStyle>
          <a:p>
            <a:pPr>
              <a:defRPr/>
            </a:pPr>
            <a:endParaRPr lang="en-US"/>
          </a:p>
        </p:txBody>
      </p:sp>
      <p:sp>
        <p:nvSpPr>
          <p:cNvPr id="4109" name="Rectangle 13"/>
          <p:cNvSpPr>
            <a:spLocks noGrp="1" noChangeArrowheads="1"/>
          </p:cNvSpPr>
          <p:nvPr>
            <p:ph type="sldNum" sz="quarter" idx="4"/>
          </p:nvPr>
        </p:nvSpPr>
        <p:spPr bwMode="auto">
          <a:xfrm>
            <a:off x="7042150" y="62436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a:lvl1pPr>
          </a:lstStyle>
          <a:p>
            <a:pPr>
              <a:defRPr/>
            </a:pPr>
            <a:fld id="{9C6E8A7F-8D9D-4B28-B6FF-3B74D7EC580F}"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08"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04" r:id="rId11"/>
    <p:sldLayoutId id="2147483705" r:id="rId12"/>
    <p:sldLayoutId id="2147483706" r:id="rId13"/>
    <p:sldLayoutId id="2147483707" r:id="rId14"/>
  </p:sldLayoutIdLst>
  <p:txStyles>
    <p:title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ahoma" charset="0"/>
          <a:cs typeface="Arial" charset="0"/>
        </a:defRPr>
      </a:lvl2pPr>
      <a:lvl3pPr algn="l" rtl="0" eaLnBrk="0" fontAlgn="base" hangingPunct="0">
        <a:spcBef>
          <a:spcPct val="0"/>
        </a:spcBef>
        <a:spcAft>
          <a:spcPct val="0"/>
        </a:spcAft>
        <a:defRPr sz="4400">
          <a:solidFill>
            <a:schemeClr val="tx2"/>
          </a:solidFill>
          <a:latin typeface="Tahoma" charset="0"/>
          <a:cs typeface="Arial" charset="0"/>
        </a:defRPr>
      </a:lvl3pPr>
      <a:lvl4pPr algn="l" rtl="0" eaLnBrk="0" fontAlgn="base" hangingPunct="0">
        <a:spcBef>
          <a:spcPct val="0"/>
        </a:spcBef>
        <a:spcAft>
          <a:spcPct val="0"/>
        </a:spcAft>
        <a:defRPr sz="4400">
          <a:solidFill>
            <a:schemeClr val="tx2"/>
          </a:solidFill>
          <a:latin typeface="Tahoma" charset="0"/>
          <a:cs typeface="Arial" charset="0"/>
        </a:defRPr>
      </a:lvl4pPr>
      <a:lvl5pPr algn="l" rtl="0" eaLnBrk="0" fontAlgn="base" hangingPunct="0">
        <a:spcBef>
          <a:spcPct val="0"/>
        </a:spcBef>
        <a:spcAft>
          <a:spcPct val="0"/>
        </a:spcAft>
        <a:defRPr sz="4400">
          <a:solidFill>
            <a:schemeClr val="tx2"/>
          </a:solidFill>
          <a:latin typeface="Tahoma" charset="0"/>
          <a:cs typeface="Arial" charset="0"/>
        </a:defRPr>
      </a:lvl5pPr>
      <a:lvl6pPr marL="457200" algn="l" rtl="0" fontAlgn="base">
        <a:spcBef>
          <a:spcPct val="0"/>
        </a:spcBef>
        <a:spcAft>
          <a:spcPct val="0"/>
        </a:spcAft>
        <a:defRPr sz="4400">
          <a:solidFill>
            <a:schemeClr val="tx2"/>
          </a:solidFill>
          <a:latin typeface="Tahoma" charset="0"/>
          <a:cs typeface="Arial" charset="0"/>
        </a:defRPr>
      </a:lvl6pPr>
      <a:lvl7pPr marL="914400" algn="l" rtl="0" fontAlgn="base">
        <a:spcBef>
          <a:spcPct val="0"/>
        </a:spcBef>
        <a:spcAft>
          <a:spcPct val="0"/>
        </a:spcAft>
        <a:defRPr sz="4400">
          <a:solidFill>
            <a:schemeClr val="tx2"/>
          </a:solidFill>
          <a:latin typeface="Tahoma" charset="0"/>
          <a:cs typeface="Arial" charset="0"/>
        </a:defRPr>
      </a:lvl7pPr>
      <a:lvl8pPr marL="1371600" algn="l" rtl="0" fontAlgn="base">
        <a:spcBef>
          <a:spcPct val="0"/>
        </a:spcBef>
        <a:spcAft>
          <a:spcPct val="0"/>
        </a:spcAft>
        <a:defRPr sz="4400">
          <a:solidFill>
            <a:schemeClr val="tx2"/>
          </a:solidFill>
          <a:latin typeface="Tahoma" charset="0"/>
          <a:cs typeface="Arial" charset="0"/>
        </a:defRPr>
      </a:lvl8pPr>
      <a:lvl9pPr marL="1828800" algn="l" rtl="0" fontAlgn="base">
        <a:spcBef>
          <a:spcPct val="0"/>
        </a:spcBef>
        <a:spcAft>
          <a:spcPct val="0"/>
        </a:spcAft>
        <a:defRPr sz="4400">
          <a:solidFill>
            <a:schemeClr val="tx2"/>
          </a:solidFill>
          <a:latin typeface="Tahoma" charset="0"/>
          <a:cs typeface="Arial" charset="0"/>
        </a:defRPr>
      </a:lvl9pPr>
    </p:titleStyle>
    <p:bodyStyle>
      <a:lvl1pPr marL="342900" indent="-342900" algn="l" rtl="0" eaLnBrk="0" fontAlgn="base" hangingPunct="0">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itchFamily="2" charset="2"/>
        <a:buChar char="n"/>
        <a:defRPr sz="2800">
          <a:solidFill>
            <a:schemeClr val="tx1"/>
          </a:solidFill>
          <a:latin typeface="+mn-lt"/>
          <a:cs typeface="+mn-cs"/>
        </a:defRPr>
      </a:lvl2pPr>
      <a:lvl3pPr marL="1143000" indent="-228600" algn="l" rtl="0" eaLnBrk="0" fontAlgn="base" hangingPunct="0">
        <a:spcBef>
          <a:spcPct val="20000"/>
        </a:spcBef>
        <a:spcAft>
          <a:spcPct val="0"/>
        </a:spcAft>
        <a:buClr>
          <a:schemeClr val="folHlink"/>
        </a:buClr>
        <a:buSzPct val="50000"/>
        <a:buFont typeface="Wingdings" pitchFamily="2" charset="2"/>
        <a:buChar char="n"/>
        <a:defRPr sz="2400">
          <a:solidFill>
            <a:schemeClr val="tx1"/>
          </a:solidFill>
          <a:latin typeface="+mn-lt"/>
          <a:cs typeface="+mn-cs"/>
        </a:defRPr>
      </a:lvl3pPr>
      <a:lvl4pPr marL="1600200" indent="-228600" algn="l" rtl="0" eaLnBrk="0" fontAlgn="base" hangingPunct="0">
        <a:spcBef>
          <a:spcPct val="20000"/>
        </a:spcBef>
        <a:spcAft>
          <a:spcPct val="0"/>
        </a:spcAft>
        <a:buClr>
          <a:schemeClr val="accent2"/>
        </a:buClr>
        <a:buSzPct val="55000"/>
        <a:buFont typeface="Wingdings" pitchFamily="2" charset="2"/>
        <a:buChar char="n"/>
        <a:defRPr sz="2000">
          <a:solidFill>
            <a:schemeClr val="tx1"/>
          </a:solidFill>
          <a:latin typeface="+mn-lt"/>
          <a:cs typeface="+mn-cs"/>
        </a:defRPr>
      </a:lvl4pPr>
      <a:lvl5pPr marL="2057400" indent="-228600" algn="l" rtl="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mn-lt"/>
          <a:cs typeface="+mn-cs"/>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cs typeface="+mn-cs"/>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cs typeface="+mn-cs"/>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cs typeface="+mn-cs"/>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3.xml"/><Relationship Id="rId1" Type="http://schemas.openxmlformats.org/officeDocument/2006/relationships/vmlDrawing" Target="../drawings/vmlDrawing1.vml"/><Relationship Id="rId5" Type="http://schemas.openxmlformats.org/officeDocument/2006/relationships/image" Target="../media/image2.wmf"/><Relationship Id="rId4" Type="http://schemas.openxmlformats.org/officeDocument/2006/relationships/oleObject" Target="../embeddings/oleObject1.bin"/></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13.xml"/><Relationship Id="rId1" Type="http://schemas.openxmlformats.org/officeDocument/2006/relationships/vmlDrawing" Target="../drawings/vmlDrawing2.vml"/><Relationship Id="rId5" Type="http://schemas.openxmlformats.org/officeDocument/2006/relationships/image" Target="../media/image3.wmf"/><Relationship Id="rId4" Type="http://schemas.openxmlformats.org/officeDocument/2006/relationships/oleObject" Target="../embeddings/oleObject2.bin"/></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13.xml"/><Relationship Id="rId1" Type="http://schemas.openxmlformats.org/officeDocument/2006/relationships/vmlDrawing" Target="../drawings/vmlDrawing3.vml"/><Relationship Id="rId5" Type="http://schemas.openxmlformats.org/officeDocument/2006/relationships/image" Target="../media/image4.wmf"/><Relationship Id="rId4" Type="http://schemas.openxmlformats.org/officeDocument/2006/relationships/oleObject" Target="../embeddings/oleObject3.bin"/></Relationships>
</file>

<file path=ppt/slides/_rels/slide31.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31.xml"/><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ctrTitle"/>
          </p:nvPr>
        </p:nvSpPr>
        <p:spPr/>
        <p:txBody>
          <a:bodyPr/>
          <a:lstStyle/>
          <a:p>
            <a:pPr eaLnBrk="1" hangingPunct="1"/>
            <a:r>
              <a:rPr lang="en-US" smtClean="0"/>
              <a:t>Early Adulthood</a:t>
            </a:r>
          </a:p>
        </p:txBody>
      </p:sp>
      <p:sp>
        <p:nvSpPr>
          <p:cNvPr id="6147" name="Rectangle 3"/>
          <p:cNvSpPr>
            <a:spLocks noGrp="1" noChangeArrowheads="1"/>
          </p:cNvSpPr>
          <p:nvPr>
            <p:ph type="subTitle" idx="1"/>
          </p:nvPr>
        </p:nvSpPr>
        <p:spPr/>
        <p:txBody>
          <a:bodyPr/>
          <a:lstStyle/>
          <a:p>
            <a:pPr eaLnBrk="1" hangingPunct="1"/>
            <a:r>
              <a:rPr lang="en-US" smtClean="0"/>
              <a:t>A Look at the 20s and 30s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US" b="1" smtClean="0"/>
              <a:t>Postformal Thinking</a:t>
            </a:r>
          </a:p>
        </p:txBody>
      </p:sp>
      <p:sp>
        <p:nvSpPr>
          <p:cNvPr id="15363" name="Rectangle 3"/>
          <p:cNvSpPr>
            <a:spLocks noGrp="1" noChangeArrowheads="1"/>
          </p:cNvSpPr>
          <p:nvPr>
            <p:ph type="body" idx="1"/>
          </p:nvPr>
        </p:nvSpPr>
        <p:spPr/>
        <p:txBody>
          <a:bodyPr/>
          <a:lstStyle/>
          <a:p>
            <a:pPr eaLnBrk="1" hangingPunct="1">
              <a:lnSpc>
                <a:spcPct val="90000"/>
              </a:lnSpc>
            </a:pPr>
            <a:r>
              <a:rPr lang="en-US" smtClean="0"/>
              <a:t>What’s the difference between a 14 year old and a 34 year old in terms of thinking?</a:t>
            </a:r>
          </a:p>
          <a:p>
            <a:pPr eaLnBrk="1" hangingPunct="1">
              <a:lnSpc>
                <a:spcPct val="90000"/>
              </a:lnSpc>
            </a:pPr>
            <a:r>
              <a:rPr lang="en-US" smtClean="0"/>
              <a:t>Experience</a:t>
            </a:r>
          </a:p>
          <a:p>
            <a:pPr eaLnBrk="1" hangingPunct="1">
              <a:lnSpc>
                <a:spcPct val="90000"/>
              </a:lnSpc>
            </a:pPr>
            <a:r>
              <a:rPr lang="en-US" smtClean="0"/>
              <a:t>Practicality and realism</a:t>
            </a:r>
          </a:p>
          <a:p>
            <a:pPr eaLnBrk="1" hangingPunct="1">
              <a:lnSpc>
                <a:spcPct val="90000"/>
              </a:lnSpc>
            </a:pPr>
            <a:r>
              <a:rPr lang="en-US" smtClean="0"/>
              <a:t>Postformal Thinking is both abstract, realistic, and personal</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en-US" b="1" smtClean="0"/>
              <a:t>Dialectical Thought</a:t>
            </a:r>
          </a:p>
        </p:txBody>
      </p:sp>
      <p:sp>
        <p:nvSpPr>
          <p:cNvPr id="16387" name="Rectangle 3"/>
          <p:cNvSpPr>
            <a:spLocks noGrp="1" noChangeArrowheads="1"/>
          </p:cNvSpPr>
          <p:nvPr>
            <p:ph type="body" idx="1"/>
          </p:nvPr>
        </p:nvSpPr>
        <p:spPr/>
        <p:txBody>
          <a:bodyPr/>
          <a:lstStyle/>
          <a:p>
            <a:pPr eaLnBrk="1" hangingPunct="1"/>
            <a:r>
              <a:rPr lang="en-US" smtClean="0"/>
              <a:t>Adolescents: dichotomous thinkers</a:t>
            </a:r>
          </a:p>
          <a:p>
            <a:pPr eaLnBrk="1" hangingPunct="1"/>
            <a:r>
              <a:rPr lang="en-US" smtClean="0"/>
              <a:t>Adults: Dialectical thought </a:t>
            </a:r>
          </a:p>
          <a:p>
            <a:pPr eaLnBrk="1" hangingPunct="1"/>
            <a:r>
              <a:rPr lang="en-US" smtClean="0"/>
              <a:t>Education promotes this</a:t>
            </a:r>
          </a:p>
          <a:p>
            <a:pPr eaLnBrk="1" hangingPunct="1"/>
            <a:r>
              <a:rPr lang="en-US" smtClean="0"/>
              <a:t>Leads to greater tolerance</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en-US" smtClean="0"/>
              <a:t>Educational Concerns</a:t>
            </a:r>
          </a:p>
        </p:txBody>
      </p:sp>
      <p:sp>
        <p:nvSpPr>
          <p:cNvPr id="17411" name="Rectangle 3"/>
          <p:cNvSpPr>
            <a:spLocks noGrp="1" noChangeArrowheads="1"/>
          </p:cNvSpPr>
          <p:nvPr>
            <p:ph type="body" idx="1"/>
          </p:nvPr>
        </p:nvSpPr>
        <p:spPr/>
        <p:txBody>
          <a:bodyPr/>
          <a:lstStyle/>
          <a:p>
            <a:pPr eaLnBrk="1" hangingPunct="1">
              <a:lnSpc>
                <a:spcPct val="90000"/>
              </a:lnSpc>
            </a:pPr>
            <a:r>
              <a:rPr lang="en-US" smtClean="0"/>
              <a:t>What is the relationship between higher education and the workplace?</a:t>
            </a:r>
          </a:p>
          <a:p>
            <a:pPr eaLnBrk="1" hangingPunct="1">
              <a:lnSpc>
                <a:spcPct val="90000"/>
              </a:lnSpc>
            </a:pPr>
            <a:r>
              <a:rPr lang="en-US" smtClean="0"/>
              <a:t>Bok: the two should be more closely aligned</a:t>
            </a:r>
          </a:p>
          <a:p>
            <a:pPr lvl="1" eaLnBrk="1" hangingPunct="1">
              <a:lnSpc>
                <a:spcPct val="90000"/>
              </a:lnSpc>
            </a:pPr>
            <a:r>
              <a:rPr lang="en-US" smtClean="0"/>
              <a:t>Global awareness</a:t>
            </a:r>
          </a:p>
          <a:p>
            <a:pPr lvl="1" eaLnBrk="1" hangingPunct="1">
              <a:lnSpc>
                <a:spcPct val="90000"/>
              </a:lnSpc>
            </a:pPr>
            <a:r>
              <a:rPr lang="en-US" smtClean="0"/>
              <a:t>Communicative skills</a:t>
            </a:r>
          </a:p>
          <a:p>
            <a:pPr lvl="1" eaLnBrk="1" hangingPunct="1">
              <a:lnSpc>
                <a:spcPct val="90000"/>
              </a:lnSpc>
            </a:pPr>
            <a:r>
              <a:rPr lang="en-US" smtClean="0"/>
              <a:t>Moral reasoning</a:t>
            </a:r>
          </a:p>
          <a:p>
            <a:pPr eaLnBrk="1" hangingPunct="1">
              <a:lnSpc>
                <a:spcPct val="90000"/>
              </a:lnSpc>
            </a:pPr>
            <a:r>
              <a:rPr lang="en-US" smtClean="0"/>
              <a:t>Lack of rigor in higher education?</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34" name="Rectangle 2"/>
          <p:cNvSpPr>
            <a:spLocks noGrp="1" noChangeArrowheads="1"/>
          </p:cNvSpPr>
          <p:nvPr>
            <p:ph type="ctrTitle"/>
          </p:nvPr>
        </p:nvSpPr>
        <p:spPr/>
        <p:txBody>
          <a:bodyPr/>
          <a:lstStyle/>
          <a:p>
            <a:pPr eaLnBrk="1" hangingPunct="1"/>
            <a:r>
              <a:rPr lang="en-US" b="1" smtClean="0"/>
              <a:t>Psychosocial Development</a:t>
            </a:r>
          </a:p>
        </p:txBody>
      </p:sp>
      <p:sp>
        <p:nvSpPr>
          <p:cNvPr id="18435" name="Rectangle 3"/>
          <p:cNvSpPr>
            <a:spLocks noGrp="1" noChangeArrowheads="1"/>
          </p:cNvSpPr>
          <p:nvPr>
            <p:ph type="subTitle" idx="1"/>
          </p:nvPr>
        </p:nvSpPr>
        <p:spPr>
          <a:xfrm>
            <a:off x="1219200" y="3810000"/>
            <a:ext cx="6400800" cy="1752600"/>
          </a:xfrm>
        </p:spPr>
        <p:txBody>
          <a:bodyPr/>
          <a:lstStyle/>
          <a:p>
            <a:pPr algn="l" eaLnBrk="1" hangingPunct="1"/>
            <a:r>
              <a:rPr lang="en-US" smtClean="0"/>
              <a:t>A Look At the Social World of People in Their 20s and 30s</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b="1" smtClean="0"/>
              <a:t>Developmental Tasks of Early Adulthood</a:t>
            </a:r>
          </a:p>
        </p:txBody>
      </p:sp>
      <p:sp>
        <p:nvSpPr>
          <p:cNvPr id="19459" name="Rectangle 3"/>
          <p:cNvSpPr>
            <a:spLocks noGrp="1" noChangeArrowheads="1"/>
          </p:cNvSpPr>
          <p:nvPr>
            <p:ph type="body" idx="1"/>
          </p:nvPr>
        </p:nvSpPr>
        <p:spPr/>
        <p:txBody>
          <a:bodyPr/>
          <a:lstStyle/>
          <a:p>
            <a:pPr eaLnBrk="1" hangingPunct="1">
              <a:lnSpc>
                <a:spcPct val="90000"/>
              </a:lnSpc>
            </a:pPr>
            <a:r>
              <a:rPr lang="en-US" sz="2800" smtClean="0"/>
              <a:t>Independence</a:t>
            </a:r>
          </a:p>
          <a:p>
            <a:pPr eaLnBrk="1" hangingPunct="1">
              <a:lnSpc>
                <a:spcPct val="90000"/>
              </a:lnSpc>
            </a:pPr>
            <a:r>
              <a:rPr lang="en-US" sz="2800" smtClean="0"/>
              <a:t>Identity</a:t>
            </a:r>
          </a:p>
          <a:p>
            <a:pPr eaLnBrk="1" hangingPunct="1">
              <a:lnSpc>
                <a:spcPct val="90000"/>
              </a:lnSpc>
            </a:pPr>
            <a:r>
              <a:rPr lang="en-US" sz="2800" smtClean="0"/>
              <a:t>Emotional Stability</a:t>
            </a:r>
          </a:p>
          <a:p>
            <a:pPr eaLnBrk="1" hangingPunct="1">
              <a:lnSpc>
                <a:spcPct val="90000"/>
              </a:lnSpc>
            </a:pPr>
            <a:r>
              <a:rPr lang="en-US" sz="2800" smtClean="0"/>
              <a:t>Career</a:t>
            </a:r>
          </a:p>
          <a:p>
            <a:pPr eaLnBrk="1" hangingPunct="1">
              <a:lnSpc>
                <a:spcPct val="90000"/>
              </a:lnSpc>
            </a:pPr>
            <a:r>
              <a:rPr lang="en-US" sz="2800" smtClean="0"/>
              <a:t>Intimacy</a:t>
            </a:r>
          </a:p>
          <a:p>
            <a:pPr eaLnBrk="1" hangingPunct="1">
              <a:lnSpc>
                <a:spcPct val="90000"/>
              </a:lnSpc>
            </a:pPr>
            <a:r>
              <a:rPr lang="en-US" sz="2800" smtClean="0"/>
              <a:t>Community</a:t>
            </a:r>
          </a:p>
          <a:p>
            <a:pPr eaLnBrk="1" hangingPunct="1">
              <a:lnSpc>
                <a:spcPct val="90000"/>
              </a:lnSpc>
            </a:pPr>
            <a:r>
              <a:rPr lang="en-US" sz="2800" smtClean="0"/>
              <a:t>Residence</a:t>
            </a:r>
          </a:p>
          <a:p>
            <a:pPr eaLnBrk="1" hangingPunct="1">
              <a:lnSpc>
                <a:spcPct val="90000"/>
              </a:lnSpc>
            </a:pPr>
            <a:r>
              <a:rPr lang="en-US" sz="2800" smtClean="0"/>
              <a:t>Parenting</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r>
              <a:rPr lang="en-US" b="1" smtClean="0"/>
              <a:t>Developmental Tasks of Early Adulthood</a:t>
            </a:r>
          </a:p>
        </p:txBody>
      </p:sp>
      <p:sp>
        <p:nvSpPr>
          <p:cNvPr id="20483" name="Rectangle 3"/>
          <p:cNvSpPr>
            <a:spLocks noGrp="1" noChangeArrowheads="1"/>
          </p:cNvSpPr>
          <p:nvPr>
            <p:ph type="body" idx="1"/>
          </p:nvPr>
        </p:nvSpPr>
        <p:spPr/>
        <p:txBody>
          <a:bodyPr/>
          <a:lstStyle/>
          <a:p>
            <a:pPr eaLnBrk="1" hangingPunct="1"/>
            <a:r>
              <a:rPr lang="en-US" smtClean="0"/>
              <a:t>Future focus</a:t>
            </a:r>
          </a:p>
          <a:p>
            <a:pPr eaLnBrk="1" hangingPunct="1"/>
            <a:r>
              <a:rPr lang="en-US" smtClean="0"/>
              <a:t>Emphasis on age/experience</a:t>
            </a:r>
          </a:p>
          <a:p>
            <a:pPr eaLnBrk="1" hangingPunct="1"/>
            <a:r>
              <a:rPr lang="en-US" smtClean="0"/>
              <a:t>Decision-making based on what others think</a:t>
            </a:r>
          </a:p>
          <a:p>
            <a:pPr eaLnBrk="1" hangingPunct="1"/>
            <a:r>
              <a:rPr lang="en-US" smtClean="0"/>
              <a:t>Goal is to be seen as an adult</a:t>
            </a:r>
            <a:r>
              <a:rPr lang="en-US" b="1" smtClean="0"/>
              <a:t> </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r>
              <a:rPr lang="en-US" b="1" smtClean="0"/>
              <a:t>Theories of Early Adulthood</a:t>
            </a:r>
            <a:r>
              <a:rPr lang="en-US" smtClean="0"/>
              <a:t>:  </a:t>
            </a:r>
            <a:r>
              <a:rPr lang="en-US" b="1" smtClean="0"/>
              <a:t>Levinson</a:t>
            </a:r>
          </a:p>
        </p:txBody>
      </p:sp>
      <p:sp>
        <p:nvSpPr>
          <p:cNvPr id="21507" name="Rectangle 3"/>
          <p:cNvSpPr>
            <a:spLocks noGrp="1" noChangeArrowheads="1"/>
          </p:cNvSpPr>
          <p:nvPr>
            <p:ph type="body" idx="1"/>
          </p:nvPr>
        </p:nvSpPr>
        <p:spPr/>
        <p:txBody>
          <a:bodyPr/>
          <a:lstStyle/>
          <a:p>
            <a:pPr eaLnBrk="1" hangingPunct="1"/>
            <a:r>
              <a:rPr lang="en-US" smtClean="0"/>
              <a:t>Early adult transition</a:t>
            </a:r>
          </a:p>
          <a:p>
            <a:pPr eaLnBrk="1" hangingPunct="1"/>
            <a:r>
              <a:rPr lang="en-US" smtClean="0"/>
              <a:t>Entering the adult world</a:t>
            </a:r>
          </a:p>
          <a:p>
            <a:pPr eaLnBrk="1" hangingPunct="1"/>
            <a:r>
              <a:rPr lang="en-US" smtClean="0"/>
              <a:t>Age 30 transition</a:t>
            </a:r>
          </a:p>
          <a:p>
            <a:pPr eaLnBrk="1" hangingPunct="1"/>
            <a:r>
              <a:rPr lang="en-US" smtClean="0"/>
              <a:t>Settling down</a:t>
            </a:r>
          </a:p>
          <a:p>
            <a:pPr eaLnBrk="1" hangingPunct="1"/>
            <a:r>
              <a:rPr lang="en-US" smtClean="0"/>
              <a:t>Midlife transition</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30" name="Rectangle 2"/>
          <p:cNvSpPr>
            <a:spLocks noGrp="1" noChangeArrowheads="1"/>
          </p:cNvSpPr>
          <p:nvPr>
            <p:ph type="ctrTitle"/>
          </p:nvPr>
        </p:nvSpPr>
        <p:spPr/>
        <p:txBody>
          <a:bodyPr/>
          <a:lstStyle/>
          <a:p>
            <a:pPr eaLnBrk="1" hangingPunct="1"/>
            <a:r>
              <a:rPr lang="en-US" b="1" smtClean="0"/>
              <a:t>Theories of Early Adulthood: Erikson</a:t>
            </a:r>
          </a:p>
        </p:txBody>
      </p:sp>
      <p:sp>
        <p:nvSpPr>
          <p:cNvPr id="22531" name="Rectangle 3"/>
          <p:cNvSpPr>
            <a:spLocks noGrp="1" noChangeArrowheads="1"/>
          </p:cNvSpPr>
          <p:nvPr>
            <p:ph type="subTitle" idx="1"/>
          </p:nvPr>
        </p:nvSpPr>
        <p:spPr/>
        <p:txBody>
          <a:bodyPr/>
          <a:lstStyle/>
          <a:p>
            <a:pPr eaLnBrk="1" hangingPunct="1"/>
            <a:r>
              <a:rPr lang="en-US" smtClean="0"/>
              <a:t>Intimacy vs. Isolation</a:t>
            </a:r>
          </a:p>
          <a:p>
            <a:pPr eaLnBrk="1" hangingPunct="1"/>
            <a:endParaRPr lang="en-US"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en-US" b="1" smtClean="0"/>
              <a:t>Friendships As A Source of Intimacy</a:t>
            </a:r>
          </a:p>
        </p:txBody>
      </p:sp>
      <p:sp>
        <p:nvSpPr>
          <p:cNvPr id="23555" name="Rectangle 3"/>
          <p:cNvSpPr>
            <a:spLocks noGrp="1" noChangeArrowheads="1"/>
          </p:cNvSpPr>
          <p:nvPr>
            <p:ph type="body" idx="1"/>
          </p:nvPr>
        </p:nvSpPr>
        <p:spPr>
          <a:xfrm>
            <a:off x="1185863" y="1981200"/>
            <a:ext cx="7958137" cy="3881438"/>
          </a:xfrm>
        </p:spPr>
        <p:txBody>
          <a:bodyPr/>
          <a:lstStyle/>
          <a:p>
            <a:pPr eaLnBrk="1" hangingPunct="1">
              <a:buFont typeface="Wingdings" pitchFamily="2" charset="2"/>
              <a:buNone/>
            </a:pPr>
            <a:endParaRPr lang="en-US" b="1" smtClean="0"/>
          </a:p>
          <a:p>
            <a:pPr eaLnBrk="1" hangingPunct="1"/>
            <a:r>
              <a:rPr lang="en-US" smtClean="0"/>
              <a:t>Opposite sexed friendships</a:t>
            </a:r>
          </a:p>
          <a:p>
            <a:pPr eaLnBrk="1" hangingPunct="1"/>
            <a:r>
              <a:rPr lang="en-US" smtClean="0"/>
              <a:t>Friendships between males</a:t>
            </a:r>
          </a:p>
          <a:p>
            <a:pPr eaLnBrk="1" hangingPunct="1"/>
            <a:r>
              <a:rPr lang="en-US" smtClean="0"/>
              <a:t>Friendships between females</a:t>
            </a:r>
          </a:p>
          <a:p>
            <a:pPr eaLnBrk="1" hangingPunct="1"/>
            <a:endParaRPr lang="en-US"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r>
              <a:rPr lang="en-US" b="1" smtClean="0"/>
              <a:t>Partners As A Source of Intimacy: Cohabitation</a:t>
            </a:r>
          </a:p>
        </p:txBody>
      </p:sp>
      <p:sp>
        <p:nvSpPr>
          <p:cNvPr id="24579" name="Rectangle 3"/>
          <p:cNvSpPr>
            <a:spLocks noGrp="1" noChangeArrowheads="1"/>
          </p:cNvSpPr>
          <p:nvPr>
            <p:ph type="body" idx="1"/>
          </p:nvPr>
        </p:nvSpPr>
        <p:spPr/>
        <p:txBody>
          <a:bodyPr/>
          <a:lstStyle/>
          <a:p>
            <a:pPr eaLnBrk="1" hangingPunct="1"/>
            <a:r>
              <a:rPr lang="en-US" smtClean="0"/>
              <a:t>How many cohabiting couples?</a:t>
            </a:r>
          </a:p>
          <a:p>
            <a:pPr lvl="1" eaLnBrk="1" hangingPunct="1"/>
            <a:r>
              <a:rPr lang="en-US" smtClean="0"/>
              <a:t>7.5 million; 800,000 same-sex couples</a:t>
            </a:r>
          </a:p>
          <a:p>
            <a:pPr eaLnBrk="1" hangingPunct="1"/>
            <a:r>
              <a:rPr lang="en-US" smtClean="0"/>
              <a:t>How long?</a:t>
            </a:r>
          </a:p>
          <a:p>
            <a:pPr lvl="1" eaLnBrk="1" hangingPunct="1"/>
            <a:r>
              <a:rPr lang="en-US" smtClean="0"/>
              <a:t>Half end within a year; longer in Europe</a:t>
            </a:r>
          </a:p>
          <a:p>
            <a:pPr lvl="1" eaLnBrk="1" hangingPunct="1"/>
            <a:r>
              <a:rPr lang="en-US" smtClean="0"/>
              <a:t>Shorter for younger partners</a:t>
            </a:r>
          </a:p>
          <a:p>
            <a:pPr lvl="1" eaLnBrk="1" hangingPunct="1"/>
            <a:r>
              <a:rPr lang="en-US" smtClean="0"/>
              <a:t>Rates are changing in the United States</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Rectangle 2"/>
          <p:cNvSpPr>
            <a:spLocks noGrp="1" noChangeArrowheads="1"/>
          </p:cNvSpPr>
          <p:nvPr>
            <p:ph type="ctrTitle"/>
          </p:nvPr>
        </p:nvSpPr>
        <p:spPr/>
        <p:txBody>
          <a:bodyPr/>
          <a:lstStyle/>
          <a:p>
            <a:pPr eaLnBrk="1" hangingPunct="1"/>
            <a:r>
              <a:rPr lang="en-US" b="1" smtClean="0"/>
              <a:t>Physical Development</a:t>
            </a:r>
          </a:p>
        </p:txBody>
      </p:sp>
      <p:sp>
        <p:nvSpPr>
          <p:cNvPr id="7171" name="Rectangle 3"/>
          <p:cNvSpPr>
            <a:spLocks noGrp="1" noChangeArrowheads="1"/>
          </p:cNvSpPr>
          <p:nvPr>
            <p:ph type="subTitle" idx="1"/>
          </p:nvPr>
        </p:nvSpPr>
        <p:spPr/>
        <p:txBody>
          <a:bodyPr/>
          <a:lstStyle/>
          <a:p>
            <a:pPr algn="l" eaLnBrk="1" hangingPunct="1"/>
            <a:r>
              <a:rPr lang="en-US" smtClean="0"/>
              <a:t>A Look at Physical Development During the 20s and 30s</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r>
              <a:rPr lang="en-US" b="1" smtClean="0"/>
              <a:t>Why Cohabit?</a:t>
            </a:r>
          </a:p>
        </p:txBody>
      </p:sp>
      <p:sp>
        <p:nvSpPr>
          <p:cNvPr id="25603" name="Rectangle 3"/>
          <p:cNvSpPr>
            <a:spLocks noGrp="1" noChangeArrowheads="1"/>
          </p:cNvSpPr>
          <p:nvPr>
            <p:ph type="body" idx="1"/>
          </p:nvPr>
        </p:nvSpPr>
        <p:spPr/>
        <p:txBody>
          <a:bodyPr/>
          <a:lstStyle/>
          <a:p>
            <a:pPr eaLnBrk="1" hangingPunct="1"/>
            <a:r>
              <a:rPr lang="en-US" smtClean="0"/>
              <a:t>Premarital cohabitation</a:t>
            </a:r>
          </a:p>
          <a:p>
            <a:pPr eaLnBrk="1" hangingPunct="1"/>
            <a:r>
              <a:rPr lang="en-US" smtClean="0"/>
              <a:t>Dating cohabitation</a:t>
            </a:r>
          </a:p>
          <a:p>
            <a:pPr eaLnBrk="1" hangingPunct="1"/>
            <a:r>
              <a:rPr lang="en-US" smtClean="0"/>
              <a:t>Trial marriage</a:t>
            </a:r>
          </a:p>
          <a:p>
            <a:pPr lvl="1" eaLnBrk="1" hangingPunct="1"/>
            <a:r>
              <a:rPr lang="en-US" smtClean="0"/>
              <a:t>Testing ‘marriage’ not a partner</a:t>
            </a:r>
          </a:p>
          <a:p>
            <a:pPr eaLnBrk="1" hangingPunct="1"/>
            <a:r>
              <a:rPr lang="en-US" smtClean="0"/>
              <a:t>Substitute marriage</a:t>
            </a:r>
          </a:p>
          <a:p>
            <a:pPr lvl="1" eaLnBrk="1" hangingPunct="1"/>
            <a:r>
              <a:rPr lang="en-US" smtClean="0"/>
              <a:t>40% of these last 5-7 years</a:t>
            </a:r>
          </a:p>
          <a:p>
            <a:pPr eaLnBrk="1" hangingPunct="1"/>
            <a:endParaRPr lang="en-US" b="1"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r>
              <a:rPr lang="en-US" b="1" smtClean="0"/>
              <a:t>Same-Sex Couples</a:t>
            </a:r>
          </a:p>
        </p:txBody>
      </p:sp>
      <p:sp>
        <p:nvSpPr>
          <p:cNvPr id="26627" name="Rectangle 3"/>
          <p:cNvSpPr>
            <a:spLocks noGrp="1" noChangeArrowheads="1"/>
          </p:cNvSpPr>
          <p:nvPr>
            <p:ph type="body" idx="1"/>
          </p:nvPr>
        </p:nvSpPr>
        <p:spPr/>
        <p:txBody>
          <a:bodyPr/>
          <a:lstStyle/>
          <a:p>
            <a:pPr eaLnBrk="1" hangingPunct="1"/>
            <a:r>
              <a:rPr lang="en-US" smtClean="0"/>
              <a:t>Marriage legal in Spain, Canada, Belgium, Argentina, Norway, Iceland, the Netherlands, South Africa, and Denmark</a:t>
            </a:r>
          </a:p>
          <a:p>
            <a:pPr eaLnBrk="1" hangingPunct="1"/>
            <a:r>
              <a:rPr lang="en-US" smtClean="0"/>
              <a:t>Couple issues no different</a:t>
            </a:r>
          </a:p>
          <a:p>
            <a:pPr eaLnBrk="1" hangingPunct="1"/>
            <a:r>
              <a:rPr lang="en-US" smtClean="0"/>
              <a:t>Greater equality between partners</a:t>
            </a:r>
          </a:p>
          <a:p>
            <a:pPr eaLnBrk="1" hangingPunct="1"/>
            <a:r>
              <a:rPr lang="en-US" smtClean="0"/>
              <a:t>Break-up and continued contact</a:t>
            </a:r>
          </a:p>
        </p:txBody>
      </p:sp>
    </p:spTree>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r>
              <a:rPr lang="en-US" b="1" smtClean="0"/>
              <a:t>Mate Selection</a:t>
            </a:r>
          </a:p>
        </p:txBody>
      </p:sp>
      <p:sp>
        <p:nvSpPr>
          <p:cNvPr id="27651" name="Rectangle 3"/>
          <p:cNvSpPr>
            <a:spLocks noGrp="1" noChangeArrowheads="1"/>
          </p:cNvSpPr>
          <p:nvPr>
            <p:ph type="body" idx="1"/>
          </p:nvPr>
        </p:nvSpPr>
        <p:spPr/>
        <p:txBody>
          <a:bodyPr/>
          <a:lstStyle/>
          <a:p>
            <a:pPr eaLnBrk="1" hangingPunct="1"/>
            <a:r>
              <a:rPr lang="en-US" sz="2800" smtClean="0"/>
              <a:t>Median Age of 1</a:t>
            </a:r>
            <a:r>
              <a:rPr lang="en-US" sz="2800" baseline="30000" smtClean="0"/>
              <a:t>st</a:t>
            </a:r>
            <a:r>
              <a:rPr lang="en-US" sz="2800" smtClean="0"/>
              <a:t> Marriage: 25 females; 27 males</a:t>
            </a:r>
          </a:p>
          <a:p>
            <a:pPr eaLnBrk="1" hangingPunct="1"/>
            <a:r>
              <a:rPr lang="en-US" sz="2800" smtClean="0"/>
              <a:t>Social Exchange Theory: The Marriage Market and social currency</a:t>
            </a:r>
          </a:p>
          <a:p>
            <a:pPr eaLnBrk="1" hangingPunct="1"/>
            <a:r>
              <a:rPr lang="en-US" sz="2800" smtClean="0"/>
              <a:t>A Fair Exchange</a:t>
            </a:r>
          </a:p>
          <a:p>
            <a:pPr lvl="1" eaLnBrk="1" hangingPunct="1"/>
            <a:r>
              <a:rPr lang="en-US" sz="2400" smtClean="0"/>
              <a:t>The Principle of Least Interest</a:t>
            </a:r>
          </a:p>
          <a:p>
            <a:pPr eaLnBrk="1" hangingPunct="1"/>
            <a:r>
              <a:rPr lang="en-US" sz="2800" smtClean="0"/>
              <a:t>Homogamy</a:t>
            </a:r>
          </a:p>
          <a:p>
            <a:pPr lvl="1" eaLnBrk="1" hangingPunct="1"/>
            <a:r>
              <a:rPr lang="en-US" sz="2400" smtClean="0"/>
              <a:t>Endogamy, exogamy, propinquity</a:t>
            </a:r>
          </a:p>
          <a:p>
            <a:pPr eaLnBrk="1" hangingPunct="1">
              <a:buFont typeface="Wingdings" pitchFamily="2" charset="2"/>
              <a:buNone/>
            </a:pPr>
            <a:endParaRPr lang="en-US" sz="2800"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r>
              <a:rPr lang="en-US" smtClean="0"/>
              <a:t>Sternberg’s Triangular</a:t>
            </a:r>
            <a:br>
              <a:rPr lang="en-US" smtClean="0"/>
            </a:br>
            <a:r>
              <a:rPr lang="en-US" smtClean="0"/>
              <a:t>Approach to Love</a:t>
            </a:r>
          </a:p>
        </p:txBody>
      </p:sp>
      <p:sp>
        <p:nvSpPr>
          <p:cNvPr id="52227" name="Rectangle 3"/>
          <p:cNvSpPr>
            <a:spLocks noGrp="1" noChangeArrowheads="1"/>
          </p:cNvSpPr>
          <p:nvPr>
            <p:ph type="body" idx="1"/>
          </p:nvPr>
        </p:nvSpPr>
        <p:spPr/>
        <p:txBody>
          <a:bodyPr/>
          <a:lstStyle/>
          <a:p>
            <a:pPr eaLnBrk="1" hangingPunct="1">
              <a:buFont typeface="Wingdings" pitchFamily="2" charset="2"/>
              <a:buNone/>
            </a:pPr>
            <a:r>
              <a:rPr lang="en-US" smtClean="0"/>
              <a:t>Love has three elements:</a:t>
            </a:r>
          </a:p>
          <a:p>
            <a:pPr eaLnBrk="1" hangingPunct="1"/>
            <a:r>
              <a:rPr lang="en-US" b="1" smtClean="0"/>
              <a:t>Intimacy</a:t>
            </a:r>
            <a:r>
              <a:rPr lang="en-US" smtClean="0"/>
              <a:t> is the emotional component of a relationship.</a:t>
            </a:r>
          </a:p>
          <a:p>
            <a:pPr eaLnBrk="1" hangingPunct="1"/>
            <a:r>
              <a:rPr lang="en-US" b="1" smtClean="0"/>
              <a:t>Passion</a:t>
            </a:r>
            <a:r>
              <a:rPr lang="en-US" smtClean="0"/>
              <a:t> is the motivational piece of the relationship, (arousal and attraction).</a:t>
            </a:r>
          </a:p>
          <a:p>
            <a:pPr eaLnBrk="1" hangingPunct="1"/>
            <a:r>
              <a:rPr lang="en-US" b="1" smtClean="0"/>
              <a:t>Commitment</a:t>
            </a:r>
            <a:r>
              <a:rPr lang="en-US" smtClean="0"/>
              <a:t> represents the cognitive dimension of a relationship.</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2227">
                                            <p:txEl>
                                              <p:pRg st="0" end="0"/>
                                            </p:txEl>
                                          </p:spTgt>
                                        </p:tgtEl>
                                        <p:attrNameLst>
                                          <p:attrName>style.visibility</p:attrName>
                                        </p:attrNameLst>
                                      </p:cBhvr>
                                      <p:to>
                                        <p:strVal val="visible"/>
                                      </p:to>
                                    </p:set>
                                    <p:animEffect transition="in" filter="dissolve">
                                      <p:cBhvr>
                                        <p:cTn id="7" dur="500"/>
                                        <p:tgtEl>
                                          <p:spTgt spid="5222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52227">
                                            <p:txEl>
                                              <p:pRg st="1" end="1"/>
                                            </p:txEl>
                                          </p:spTgt>
                                        </p:tgtEl>
                                        <p:attrNameLst>
                                          <p:attrName>style.visibility</p:attrName>
                                        </p:attrNameLst>
                                      </p:cBhvr>
                                      <p:to>
                                        <p:strVal val="visible"/>
                                      </p:to>
                                    </p:set>
                                    <p:animEffect transition="in" filter="dissolve">
                                      <p:cBhvr>
                                        <p:cTn id="12" dur="500"/>
                                        <p:tgtEl>
                                          <p:spTgt spid="52227">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52227">
                                            <p:txEl>
                                              <p:pRg st="2" end="2"/>
                                            </p:txEl>
                                          </p:spTgt>
                                        </p:tgtEl>
                                        <p:attrNameLst>
                                          <p:attrName>style.visibility</p:attrName>
                                        </p:attrNameLst>
                                      </p:cBhvr>
                                      <p:to>
                                        <p:strVal val="visible"/>
                                      </p:to>
                                    </p:set>
                                    <p:animEffect transition="in" filter="dissolve">
                                      <p:cBhvr>
                                        <p:cTn id="17" dur="500"/>
                                        <p:tgtEl>
                                          <p:spTgt spid="52227">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52227">
                                            <p:txEl>
                                              <p:pRg st="3" end="3"/>
                                            </p:txEl>
                                          </p:spTgt>
                                        </p:tgtEl>
                                        <p:attrNameLst>
                                          <p:attrName>style.visibility</p:attrName>
                                        </p:attrNameLst>
                                      </p:cBhvr>
                                      <p:to>
                                        <p:strVal val="visible"/>
                                      </p:to>
                                    </p:set>
                                    <p:animEffect transition="in" filter="dissolve">
                                      <p:cBhvr>
                                        <p:cTn id="22" dur="500"/>
                                        <p:tgtEl>
                                          <p:spTgt spid="5222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7" grpId="0" build="p"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r>
              <a:rPr lang="en-US" smtClean="0"/>
              <a:t>Sternberg’s Types of Love</a:t>
            </a:r>
          </a:p>
        </p:txBody>
      </p:sp>
      <p:sp>
        <p:nvSpPr>
          <p:cNvPr id="53251" name="Rectangle 3"/>
          <p:cNvSpPr>
            <a:spLocks noGrp="1" noChangeArrowheads="1"/>
          </p:cNvSpPr>
          <p:nvPr>
            <p:ph type="body" idx="1"/>
          </p:nvPr>
        </p:nvSpPr>
        <p:spPr/>
        <p:txBody>
          <a:bodyPr/>
          <a:lstStyle/>
          <a:p>
            <a:pPr eaLnBrk="1" hangingPunct="1"/>
            <a:r>
              <a:rPr lang="en-US" smtClean="0"/>
              <a:t>Liking</a:t>
            </a:r>
          </a:p>
          <a:p>
            <a:pPr eaLnBrk="1" hangingPunct="1"/>
            <a:r>
              <a:rPr lang="en-US" smtClean="0"/>
              <a:t>Infatuation</a:t>
            </a:r>
          </a:p>
          <a:p>
            <a:pPr eaLnBrk="1" hangingPunct="1"/>
            <a:r>
              <a:rPr lang="en-US" smtClean="0"/>
              <a:t>Empty Love</a:t>
            </a:r>
          </a:p>
          <a:p>
            <a:pPr eaLnBrk="1" hangingPunct="1"/>
            <a:r>
              <a:rPr lang="en-US" smtClean="0"/>
              <a:t>Romantic Love</a:t>
            </a:r>
          </a:p>
          <a:p>
            <a:pPr eaLnBrk="1" hangingPunct="1"/>
            <a:r>
              <a:rPr lang="en-US" smtClean="0"/>
              <a:t>Companionate Love</a:t>
            </a:r>
          </a:p>
          <a:p>
            <a:pPr eaLnBrk="1" hangingPunct="1"/>
            <a:r>
              <a:rPr lang="en-US" smtClean="0"/>
              <a:t>Fatuous Love</a:t>
            </a:r>
          </a:p>
          <a:p>
            <a:pPr eaLnBrk="1" hangingPunct="1"/>
            <a:r>
              <a:rPr lang="en-US" smtClean="0"/>
              <a:t>Consummate Love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3251">
                                            <p:txEl>
                                              <p:pRg st="0" end="0"/>
                                            </p:txEl>
                                          </p:spTgt>
                                        </p:tgtEl>
                                        <p:attrNameLst>
                                          <p:attrName>style.visibility</p:attrName>
                                        </p:attrNameLst>
                                      </p:cBhvr>
                                      <p:to>
                                        <p:strVal val="visible"/>
                                      </p:to>
                                    </p:set>
                                    <p:animEffect transition="in" filter="dissolve">
                                      <p:cBhvr>
                                        <p:cTn id="7" dur="500"/>
                                        <p:tgtEl>
                                          <p:spTgt spid="5325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53251">
                                            <p:txEl>
                                              <p:pRg st="1" end="1"/>
                                            </p:txEl>
                                          </p:spTgt>
                                        </p:tgtEl>
                                        <p:attrNameLst>
                                          <p:attrName>style.visibility</p:attrName>
                                        </p:attrNameLst>
                                      </p:cBhvr>
                                      <p:to>
                                        <p:strVal val="visible"/>
                                      </p:to>
                                    </p:set>
                                    <p:animEffect transition="in" filter="dissolve">
                                      <p:cBhvr>
                                        <p:cTn id="12" dur="500"/>
                                        <p:tgtEl>
                                          <p:spTgt spid="53251">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53251">
                                            <p:txEl>
                                              <p:pRg st="2" end="2"/>
                                            </p:txEl>
                                          </p:spTgt>
                                        </p:tgtEl>
                                        <p:attrNameLst>
                                          <p:attrName>style.visibility</p:attrName>
                                        </p:attrNameLst>
                                      </p:cBhvr>
                                      <p:to>
                                        <p:strVal val="visible"/>
                                      </p:to>
                                    </p:set>
                                    <p:animEffect transition="in" filter="dissolve">
                                      <p:cBhvr>
                                        <p:cTn id="17" dur="500"/>
                                        <p:tgtEl>
                                          <p:spTgt spid="53251">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53251">
                                            <p:txEl>
                                              <p:pRg st="3" end="3"/>
                                            </p:txEl>
                                          </p:spTgt>
                                        </p:tgtEl>
                                        <p:attrNameLst>
                                          <p:attrName>style.visibility</p:attrName>
                                        </p:attrNameLst>
                                      </p:cBhvr>
                                      <p:to>
                                        <p:strVal val="visible"/>
                                      </p:to>
                                    </p:set>
                                    <p:animEffect transition="in" filter="dissolve">
                                      <p:cBhvr>
                                        <p:cTn id="22" dur="500"/>
                                        <p:tgtEl>
                                          <p:spTgt spid="53251">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53251">
                                            <p:txEl>
                                              <p:pRg st="4" end="4"/>
                                            </p:txEl>
                                          </p:spTgt>
                                        </p:tgtEl>
                                        <p:attrNameLst>
                                          <p:attrName>style.visibility</p:attrName>
                                        </p:attrNameLst>
                                      </p:cBhvr>
                                      <p:to>
                                        <p:strVal val="visible"/>
                                      </p:to>
                                    </p:set>
                                    <p:animEffect transition="in" filter="dissolve">
                                      <p:cBhvr>
                                        <p:cTn id="27" dur="500"/>
                                        <p:tgtEl>
                                          <p:spTgt spid="53251">
                                            <p:txEl>
                                              <p:pRg st="4" end="4"/>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53251">
                                            <p:txEl>
                                              <p:pRg st="5" end="5"/>
                                            </p:txEl>
                                          </p:spTgt>
                                        </p:tgtEl>
                                        <p:attrNameLst>
                                          <p:attrName>style.visibility</p:attrName>
                                        </p:attrNameLst>
                                      </p:cBhvr>
                                      <p:to>
                                        <p:strVal val="visible"/>
                                      </p:to>
                                    </p:set>
                                    <p:animEffect transition="in" filter="dissolve">
                                      <p:cBhvr>
                                        <p:cTn id="32" dur="500"/>
                                        <p:tgtEl>
                                          <p:spTgt spid="53251">
                                            <p:txEl>
                                              <p:pRg st="5" end="5"/>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53251">
                                            <p:txEl>
                                              <p:pRg st="6" end="6"/>
                                            </p:txEl>
                                          </p:spTgt>
                                        </p:tgtEl>
                                        <p:attrNameLst>
                                          <p:attrName>style.visibility</p:attrName>
                                        </p:attrNameLst>
                                      </p:cBhvr>
                                      <p:to>
                                        <p:strVal val="visible"/>
                                      </p:to>
                                    </p:set>
                                    <p:animEffect transition="in" filter="dissolve">
                                      <p:cBhvr>
                                        <p:cTn id="37" dur="500"/>
                                        <p:tgtEl>
                                          <p:spTgt spid="53251">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51" grpId="0" build="p"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22" name="Rectangle 2"/>
          <p:cNvSpPr>
            <a:spLocks noGrp="1" noChangeArrowheads="1"/>
          </p:cNvSpPr>
          <p:nvPr>
            <p:ph type="ctrTitle"/>
          </p:nvPr>
        </p:nvSpPr>
        <p:spPr/>
        <p:txBody>
          <a:bodyPr/>
          <a:lstStyle/>
          <a:p>
            <a:pPr eaLnBrk="1" hangingPunct="1"/>
            <a:r>
              <a:rPr lang="en-US" smtClean="0"/>
              <a:t>Styles of Love</a:t>
            </a:r>
          </a:p>
        </p:txBody>
      </p:sp>
      <p:sp>
        <p:nvSpPr>
          <p:cNvPr id="49155" name="Rectangle 3"/>
          <p:cNvSpPr>
            <a:spLocks noGrp="1" noChangeArrowheads="1"/>
          </p:cNvSpPr>
          <p:nvPr>
            <p:ph type="subTitle" idx="1"/>
          </p:nvPr>
        </p:nvSpPr>
        <p:spPr/>
        <p:txBody>
          <a:bodyPr/>
          <a:lstStyle/>
          <a:p>
            <a:pPr eaLnBrk="1" hangingPunct="1"/>
            <a:r>
              <a:rPr lang="en-US" smtClean="0"/>
              <a:t>A Look at Several Type Theories on Love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9155">
                                            <p:txEl>
                                              <p:pRg st="0" end="0"/>
                                            </p:txEl>
                                          </p:spTgt>
                                        </p:tgtEl>
                                        <p:attrNameLst>
                                          <p:attrName>style.visibility</p:attrName>
                                        </p:attrNameLst>
                                      </p:cBhvr>
                                      <p:to>
                                        <p:strVal val="visible"/>
                                      </p:to>
                                    </p:set>
                                    <p:animEffect transition="in" filter="dissolve">
                                      <p:cBhvr>
                                        <p:cTn id="7" dur="500"/>
                                        <p:tgtEl>
                                          <p:spTgt spid="4915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5" grpId="0" build="p"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r>
              <a:rPr lang="en-US" smtClean="0"/>
              <a:t>John Lee’s Six Styles of Love</a:t>
            </a:r>
          </a:p>
        </p:txBody>
      </p:sp>
      <p:sp>
        <p:nvSpPr>
          <p:cNvPr id="50179" name="Rectangle 3"/>
          <p:cNvSpPr>
            <a:spLocks noGrp="1" noChangeArrowheads="1"/>
          </p:cNvSpPr>
          <p:nvPr>
            <p:ph type="body" idx="1"/>
          </p:nvPr>
        </p:nvSpPr>
        <p:spPr/>
        <p:txBody>
          <a:bodyPr/>
          <a:lstStyle/>
          <a:p>
            <a:pPr eaLnBrk="1" hangingPunct="1"/>
            <a:r>
              <a:rPr lang="en-US" b="1" smtClean="0"/>
              <a:t>Pragma </a:t>
            </a:r>
            <a:r>
              <a:rPr lang="en-US" smtClean="0"/>
              <a:t>-  down-to-earth (pragmatic) style of love.</a:t>
            </a:r>
          </a:p>
          <a:p>
            <a:pPr eaLnBrk="1" hangingPunct="1"/>
            <a:r>
              <a:rPr lang="en-US" b="1" smtClean="0"/>
              <a:t>Agape - </a:t>
            </a:r>
            <a:r>
              <a:rPr lang="en-US" smtClean="0"/>
              <a:t>altruistic, partners are completely selfless, always giving without expecting something in return.</a:t>
            </a:r>
          </a:p>
          <a:p>
            <a:pPr eaLnBrk="1" hangingPunct="1"/>
            <a:r>
              <a:rPr lang="en-US" b="1" smtClean="0"/>
              <a:t>Mania -</a:t>
            </a:r>
            <a:r>
              <a:rPr lang="en-US" smtClean="0"/>
              <a:t> characterized as possessive and obsessive; demanding, insecure, volatile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0179">
                                            <p:txEl>
                                              <p:pRg st="0" end="0"/>
                                            </p:txEl>
                                          </p:spTgt>
                                        </p:tgtEl>
                                        <p:attrNameLst>
                                          <p:attrName>style.visibility</p:attrName>
                                        </p:attrNameLst>
                                      </p:cBhvr>
                                      <p:to>
                                        <p:strVal val="visible"/>
                                      </p:to>
                                    </p:set>
                                    <p:animEffect transition="in" filter="dissolve">
                                      <p:cBhvr>
                                        <p:cTn id="7" dur="500"/>
                                        <p:tgtEl>
                                          <p:spTgt spid="5017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50179">
                                            <p:txEl>
                                              <p:pRg st="1" end="1"/>
                                            </p:txEl>
                                          </p:spTgt>
                                        </p:tgtEl>
                                        <p:attrNameLst>
                                          <p:attrName>style.visibility</p:attrName>
                                        </p:attrNameLst>
                                      </p:cBhvr>
                                      <p:to>
                                        <p:strVal val="visible"/>
                                      </p:to>
                                    </p:set>
                                    <p:animEffect transition="in" filter="dissolve">
                                      <p:cBhvr>
                                        <p:cTn id="12" dur="500"/>
                                        <p:tgtEl>
                                          <p:spTgt spid="50179">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50179">
                                            <p:txEl>
                                              <p:pRg st="2" end="2"/>
                                            </p:txEl>
                                          </p:spTgt>
                                        </p:tgtEl>
                                        <p:attrNameLst>
                                          <p:attrName>style.visibility</p:attrName>
                                        </p:attrNameLst>
                                      </p:cBhvr>
                                      <p:to>
                                        <p:strVal val="visible"/>
                                      </p:to>
                                    </p:set>
                                    <p:animEffect transition="in" filter="dissolve">
                                      <p:cBhvr>
                                        <p:cTn id="17" dur="500"/>
                                        <p:tgtEl>
                                          <p:spTgt spid="5017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79" grpId="0" build="p"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r>
              <a:rPr lang="en-US" smtClean="0"/>
              <a:t>John Lee’s Six Styles of Love</a:t>
            </a:r>
          </a:p>
        </p:txBody>
      </p:sp>
      <p:sp>
        <p:nvSpPr>
          <p:cNvPr id="51203" name="Rectangle 3"/>
          <p:cNvSpPr>
            <a:spLocks noGrp="1" noChangeArrowheads="1"/>
          </p:cNvSpPr>
          <p:nvPr>
            <p:ph type="body" idx="1"/>
          </p:nvPr>
        </p:nvSpPr>
        <p:spPr/>
        <p:txBody>
          <a:bodyPr/>
          <a:lstStyle/>
          <a:p>
            <a:pPr eaLnBrk="1" hangingPunct="1">
              <a:lnSpc>
                <a:spcPct val="90000"/>
              </a:lnSpc>
            </a:pPr>
            <a:r>
              <a:rPr lang="en-US" b="1" smtClean="0"/>
              <a:t>Eros</a:t>
            </a:r>
            <a:r>
              <a:rPr lang="en-US" smtClean="0"/>
              <a:t>-overpowering, erotic love in which a person feels consumed</a:t>
            </a:r>
          </a:p>
          <a:p>
            <a:pPr eaLnBrk="1" hangingPunct="1">
              <a:lnSpc>
                <a:spcPct val="90000"/>
              </a:lnSpc>
            </a:pPr>
            <a:r>
              <a:rPr lang="en-US" b="1" smtClean="0"/>
              <a:t>Ludus</a:t>
            </a:r>
            <a:r>
              <a:rPr lang="en-US" smtClean="0"/>
              <a:t>-carefree and nonpossessive; more fun than commitment</a:t>
            </a:r>
          </a:p>
          <a:p>
            <a:pPr eaLnBrk="1" hangingPunct="1">
              <a:lnSpc>
                <a:spcPct val="90000"/>
              </a:lnSpc>
            </a:pPr>
            <a:r>
              <a:rPr lang="en-US" b="1" smtClean="0"/>
              <a:t>Storge</a:t>
            </a:r>
            <a:r>
              <a:rPr lang="en-US" smtClean="0"/>
              <a:t>-love that develops slowly over time; begins as friendships; (if they break up, they remain friends)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1203">
                                            <p:txEl>
                                              <p:pRg st="0" end="0"/>
                                            </p:txEl>
                                          </p:spTgt>
                                        </p:tgtEl>
                                        <p:attrNameLst>
                                          <p:attrName>style.visibility</p:attrName>
                                        </p:attrNameLst>
                                      </p:cBhvr>
                                      <p:to>
                                        <p:strVal val="visible"/>
                                      </p:to>
                                    </p:set>
                                    <p:animEffect transition="in" filter="dissolve">
                                      <p:cBhvr>
                                        <p:cTn id="7" dur="500"/>
                                        <p:tgtEl>
                                          <p:spTgt spid="5120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51203">
                                            <p:txEl>
                                              <p:pRg st="1" end="1"/>
                                            </p:txEl>
                                          </p:spTgt>
                                        </p:tgtEl>
                                        <p:attrNameLst>
                                          <p:attrName>style.visibility</p:attrName>
                                        </p:attrNameLst>
                                      </p:cBhvr>
                                      <p:to>
                                        <p:strVal val="visible"/>
                                      </p:to>
                                    </p:set>
                                    <p:animEffect transition="in" filter="dissolve">
                                      <p:cBhvr>
                                        <p:cTn id="12" dur="500"/>
                                        <p:tgtEl>
                                          <p:spTgt spid="51203">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51203">
                                            <p:txEl>
                                              <p:pRg st="2" end="2"/>
                                            </p:txEl>
                                          </p:spTgt>
                                        </p:tgtEl>
                                        <p:attrNameLst>
                                          <p:attrName>style.visibility</p:attrName>
                                        </p:attrNameLst>
                                      </p:cBhvr>
                                      <p:to>
                                        <p:strVal val="visible"/>
                                      </p:to>
                                    </p:set>
                                    <p:animEffect transition="in" filter="dissolve">
                                      <p:cBhvr>
                                        <p:cTn id="17" dur="500"/>
                                        <p:tgtEl>
                                          <p:spTgt spid="5120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03" grpId="0" build="p"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p:txBody>
          <a:bodyPr/>
          <a:lstStyle/>
          <a:p>
            <a:pPr eaLnBrk="1" hangingPunct="1"/>
            <a:r>
              <a:rPr lang="en-US" smtClean="0"/>
              <a:t>Frames of Relationships		</a:t>
            </a:r>
          </a:p>
        </p:txBody>
      </p:sp>
      <p:graphicFrame>
        <p:nvGraphicFramePr>
          <p:cNvPr id="54275" name="Object 3"/>
          <p:cNvGraphicFramePr>
            <a:graphicFrameLocks noChangeAspect="1"/>
          </p:cNvGraphicFramePr>
          <p:nvPr>
            <p:ph sz="half" idx="1"/>
          </p:nvPr>
        </p:nvGraphicFramePr>
        <p:xfrm>
          <a:off x="1182688" y="2017713"/>
          <a:ext cx="3810000" cy="4114800"/>
        </p:xfrm>
        <a:graphic>
          <a:graphicData uri="http://schemas.openxmlformats.org/presentationml/2006/ole">
            <mc:AlternateContent xmlns:mc="http://schemas.openxmlformats.org/markup-compatibility/2006">
              <mc:Choice xmlns:v="urn:schemas-microsoft-com:vml" Requires="v">
                <p:oleObj spid="_x0000_s1029" name="Microsoft WordArt 3.2" r:id="rId4" imgW="3809880" imgH="4114800" progId="MSWordArt.2">
                  <p:embed/>
                </p:oleObj>
              </mc:Choice>
              <mc:Fallback>
                <p:oleObj name="Microsoft WordArt 3.2" r:id="rId4" imgW="3809880" imgH="4114800" progId="MSWordArt.2">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82688" y="2017713"/>
                        <a:ext cx="3810000" cy="4114800"/>
                      </a:xfrm>
                      <a:prstGeom prst="rect">
                        <a:avLst/>
                      </a:prstGeom>
                    </p:spPr>
                  </p:pic>
                </p:oleObj>
              </mc:Fallback>
            </mc:AlternateContent>
          </a:graphicData>
        </a:graphic>
      </p:graphicFrame>
      <p:sp>
        <p:nvSpPr>
          <p:cNvPr id="54276" name="Rectangle 4"/>
          <p:cNvSpPr>
            <a:spLocks noGrp="1" noChangeArrowheads="1"/>
          </p:cNvSpPr>
          <p:nvPr>
            <p:ph type="body" sz="half" idx="2"/>
          </p:nvPr>
        </p:nvSpPr>
        <p:spPr/>
        <p:txBody>
          <a:bodyPr/>
          <a:lstStyle/>
          <a:p>
            <a:pPr marL="609600" indent="-609600" eaLnBrk="1" hangingPunct="1">
              <a:lnSpc>
                <a:spcPct val="90000"/>
              </a:lnSpc>
            </a:pPr>
            <a:r>
              <a:rPr lang="en-US" sz="2800" smtClean="0"/>
              <a:t>In this type of relationship, partners lean on one another and have little sense of self</a:t>
            </a:r>
          </a:p>
          <a:p>
            <a:pPr marL="609600" indent="-609600" eaLnBrk="1" hangingPunct="1">
              <a:lnSpc>
                <a:spcPct val="90000"/>
              </a:lnSpc>
            </a:pPr>
            <a:r>
              <a:rPr lang="en-US" sz="2800" smtClean="0"/>
              <a:t>Considered dependent</a:t>
            </a:r>
          </a:p>
          <a:p>
            <a:pPr marL="609600" indent="-609600" eaLnBrk="1" hangingPunct="1">
              <a:lnSpc>
                <a:spcPct val="90000"/>
              </a:lnSpc>
            </a:pPr>
            <a:r>
              <a:rPr lang="en-US" sz="2800" smtClean="0"/>
              <a:t>If one partner changes, the other will fall</a:t>
            </a:r>
            <a:endParaRPr lang="en-US" sz="5400"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54275"/>
                                        </p:tgtEl>
                                        <p:attrNameLst>
                                          <p:attrName>style.visibility</p:attrName>
                                        </p:attrNameLst>
                                      </p:cBhvr>
                                      <p:to>
                                        <p:strVal val="visible"/>
                                      </p:to>
                                    </p:set>
                                    <p:animEffect transition="in" filter="dissolve">
                                      <p:cBhvr>
                                        <p:cTn id="7" dur="500"/>
                                        <p:tgtEl>
                                          <p:spTgt spid="5427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54276">
                                            <p:txEl>
                                              <p:pRg st="0" end="0"/>
                                            </p:txEl>
                                          </p:spTgt>
                                        </p:tgtEl>
                                        <p:attrNameLst>
                                          <p:attrName>style.visibility</p:attrName>
                                        </p:attrNameLst>
                                      </p:cBhvr>
                                      <p:to>
                                        <p:strVal val="visible"/>
                                      </p:to>
                                    </p:set>
                                    <p:animEffect transition="in" filter="dissolve">
                                      <p:cBhvr>
                                        <p:cTn id="12" dur="500"/>
                                        <p:tgtEl>
                                          <p:spTgt spid="54276">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54276">
                                            <p:txEl>
                                              <p:pRg st="1" end="1"/>
                                            </p:txEl>
                                          </p:spTgt>
                                        </p:tgtEl>
                                        <p:attrNameLst>
                                          <p:attrName>style.visibility</p:attrName>
                                        </p:attrNameLst>
                                      </p:cBhvr>
                                      <p:to>
                                        <p:strVal val="visible"/>
                                      </p:to>
                                    </p:set>
                                    <p:animEffect transition="in" filter="dissolve">
                                      <p:cBhvr>
                                        <p:cTn id="17" dur="500"/>
                                        <p:tgtEl>
                                          <p:spTgt spid="54276">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54276">
                                            <p:txEl>
                                              <p:pRg st="2" end="2"/>
                                            </p:txEl>
                                          </p:spTgt>
                                        </p:tgtEl>
                                        <p:attrNameLst>
                                          <p:attrName>style.visibility</p:attrName>
                                        </p:attrNameLst>
                                      </p:cBhvr>
                                      <p:to>
                                        <p:strVal val="visible"/>
                                      </p:to>
                                    </p:set>
                                    <p:animEffect transition="in" filter="dissolve">
                                      <p:cBhvr>
                                        <p:cTn id="22" dur="500"/>
                                        <p:tgtEl>
                                          <p:spTgt spid="5427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6" grpId="0" build="p"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51" name="Rectangle 2"/>
          <p:cNvSpPr>
            <a:spLocks noGrp="1" noChangeArrowheads="1"/>
          </p:cNvSpPr>
          <p:nvPr>
            <p:ph type="title"/>
          </p:nvPr>
        </p:nvSpPr>
        <p:spPr/>
        <p:txBody>
          <a:bodyPr/>
          <a:lstStyle/>
          <a:p>
            <a:pPr eaLnBrk="1" hangingPunct="1"/>
            <a:r>
              <a:rPr lang="en-US" smtClean="0"/>
              <a:t>Frames of Relationships</a:t>
            </a:r>
          </a:p>
        </p:txBody>
      </p:sp>
      <p:graphicFrame>
        <p:nvGraphicFramePr>
          <p:cNvPr id="55299" name="Object 3"/>
          <p:cNvGraphicFramePr>
            <a:graphicFrameLocks noChangeAspect="1"/>
          </p:cNvGraphicFramePr>
          <p:nvPr>
            <p:ph sz="half" idx="1"/>
          </p:nvPr>
        </p:nvGraphicFramePr>
        <p:xfrm>
          <a:off x="1182688" y="2017713"/>
          <a:ext cx="3810000" cy="4114800"/>
        </p:xfrm>
        <a:graphic>
          <a:graphicData uri="http://schemas.openxmlformats.org/presentationml/2006/ole">
            <mc:AlternateContent xmlns:mc="http://schemas.openxmlformats.org/markup-compatibility/2006">
              <mc:Choice xmlns:v="urn:schemas-microsoft-com:vml" Requires="v">
                <p:oleObj spid="_x0000_s2053" name="Microsoft WordArt 3.2" r:id="rId4" imgW="3809880" imgH="4114800" progId="MSWordArt.2">
                  <p:embed/>
                </p:oleObj>
              </mc:Choice>
              <mc:Fallback>
                <p:oleObj name="Microsoft WordArt 3.2" r:id="rId4" imgW="3809880" imgH="4114800" progId="MSWordArt.2">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82688" y="2017713"/>
                        <a:ext cx="3810000" cy="4114800"/>
                      </a:xfrm>
                      <a:prstGeom prst="rect">
                        <a:avLst/>
                      </a:prstGeom>
                    </p:spPr>
                  </p:pic>
                </p:oleObj>
              </mc:Fallback>
            </mc:AlternateContent>
          </a:graphicData>
        </a:graphic>
      </p:graphicFrame>
      <p:sp>
        <p:nvSpPr>
          <p:cNvPr id="55300" name="Rectangle 4"/>
          <p:cNvSpPr>
            <a:spLocks noGrp="1" noChangeArrowheads="1"/>
          </p:cNvSpPr>
          <p:nvPr>
            <p:ph type="body" sz="half" idx="2"/>
          </p:nvPr>
        </p:nvSpPr>
        <p:spPr/>
        <p:txBody>
          <a:bodyPr/>
          <a:lstStyle/>
          <a:p>
            <a:pPr eaLnBrk="1" hangingPunct="1"/>
            <a:r>
              <a:rPr lang="en-US" sz="2800" smtClean="0"/>
              <a:t>In this type of relationship, partners lives are parallel</a:t>
            </a:r>
          </a:p>
          <a:p>
            <a:pPr eaLnBrk="1" hangingPunct="1"/>
            <a:r>
              <a:rPr lang="en-US" sz="2800" smtClean="0"/>
              <a:t>Considered independent</a:t>
            </a:r>
          </a:p>
          <a:p>
            <a:pPr eaLnBrk="1" hangingPunct="1"/>
            <a:r>
              <a:rPr lang="en-US" sz="2800" smtClean="0"/>
              <a:t>If one leaves, the other might not notice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55299"/>
                                        </p:tgtEl>
                                        <p:attrNameLst>
                                          <p:attrName>style.visibility</p:attrName>
                                        </p:attrNameLst>
                                      </p:cBhvr>
                                      <p:to>
                                        <p:strVal val="visible"/>
                                      </p:to>
                                    </p:set>
                                    <p:animEffect transition="in" filter="dissolve">
                                      <p:cBhvr>
                                        <p:cTn id="7" dur="500"/>
                                        <p:tgtEl>
                                          <p:spTgt spid="5529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55300">
                                            <p:txEl>
                                              <p:pRg st="0" end="0"/>
                                            </p:txEl>
                                          </p:spTgt>
                                        </p:tgtEl>
                                        <p:attrNameLst>
                                          <p:attrName>style.visibility</p:attrName>
                                        </p:attrNameLst>
                                      </p:cBhvr>
                                      <p:to>
                                        <p:strVal val="visible"/>
                                      </p:to>
                                    </p:set>
                                    <p:animEffect transition="in" filter="dissolve">
                                      <p:cBhvr>
                                        <p:cTn id="12" dur="500"/>
                                        <p:tgtEl>
                                          <p:spTgt spid="55300">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55300">
                                            <p:txEl>
                                              <p:pRg st="1" end="1"/>
                                            </p:txEl>
                                          </p:spTgt>
                                        </p:tgtEl>
                                        <p:attrNameLst>
                                          <p:attrName>style.visibility</p:attrName>
                                        </p:attrNameLst>
                                      </p:cBhvr>
                                      <p:to>
                                        <p:strVal val="visible"/>
                                      </p:to>
                                    </p:set>
                                    <p:animEffect transition="in" filter="dissolve">
                                      <p:cBhvr>
                                        <p:cTn id="17" dur="500"/>
                                        <p:tgtEl>
                                          <p:spTgt spid="55300">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55300">
                                            <p:txEl>
                                              <p:pRg st="2" end="2"/>
                                            </p:txEl>
                                          </p:spTgt>
                                        </p:tgtEl>
                                        <p:attrNameLst>
                                          <p:attrName>style.visibility</p:attrName>
                                        </p:attrNameLst>
                                      </p:cBhvr>
                                      <p:to>
                                        <p:strVal val="visible"/>
                                      </p:to>
                                    </p:set>
                                    <p:animEffect transition="in" filter="dissolve">
                                      <p:cBhvr>
                                        <p:cTn id="22" dur="500"/>
                                        <p:tgtEl>
                                          <p:spTgt spid="55300">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300" grpId="0" build="p" autoUpdateAnimBg="0"/>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n-US" b="1" smtClean="0"/>
              <a:t>Physical Endurance</a:t>
            </a:r>
          </a:p>
        </p:txBody>
      </p:sp>
      <p:sp>
        <p:nvSpPr>
          <p:cNvPr id="8195" name="Rectangle 3"/>
          <p:cNvSpPr>
            <a:spLocks noGrp="1" noChangeArrowheads="1"/>
          </p:cNvSpPr>
          <p:nvPr>
            <p:ph type="body" sz="half" idx="1"/>
          </p:nvPr>
        </p:nvSpPr>
        <p:spPr>
          <a:xfrm>
            <a:off x="1182688" y="2017713"/>
            <a:ext cx="3811587" cy="4114800"/>
          </a:xfrm>
        </p:spPr>
        <p:txBody>
          <a:bodyPr/>
          <a:lstStyle/>
          <a:p>
            <a:pPr eaLnBrk="1" hangingPunct="1"/>
            <a:r>
              <a:rPr lang="en-US" sz="2800" smtClean="0"/>
              <a:t>Physiological peak during the early 20s</a:t>
            </a:r>
          </a:p>
          <a:p>
            <a:pPr eaLnBrk="1" hangingPunct="1"/>
            <a:r>
              <a:rPr lang="en-US" sz="2800" smtClean="0"/>
              <a:t>30s: slow, gradual decline</a:t>
            </a:r>
          </a:p>
          <a:p>
            <a:pPr eaLnBrk="1" hangingPunct="1"/>
            <a:r>
              <a:rPr lang="en-US" sz="2800" smtClean="0"/>
              <a:t>Lose lung reserve capacity</a:t>
            </a:r>
          </a:p>
          <a:p>
            <a:pPr eaLnBrk="1" hangingPunct="1"/>
            <a:r>
              <a:rPr lang="en-US" sz="2800" smtClean="0"/>
              <a:t>Due to lack of exercise</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5" name="Rectangle 2"/>
          <p:cNvSpPr>
            <a:spLocks noGrp="1" noChangeArrowheads="1"/>
          </p:cNvSpPr>
          <p:nvPr>
            <p:ph type="title"/>
          </p:nvPr>
        </p:nvSpPr>
        <p:spPr/>
        <p:txBody>
          <a:bodyPr/>
          <a:lstStyle/>
          <a:p>
            <a:pPr eaLnBrk="1" hangingPunct="1"/>
            <a:r>
              <a:rPr lang="en-US" smtClean="0"/>
              <a:t>Frames of Relationships</a:t>
            </a:r>
          </a:p>
        </p:txBody>
      </p:sp>
      <p:graphicFrame>
        <p:nvGraphicFramePr>
          <p:cNvPr id="56323" name="Object 3"/>
          <p:cNvGraphicFramePr>
            <a:graphicFrameLocks noChangeAspect="1"/>
          </p:cNvGraphicFramePr>
          <p:nvPr>
            <p:ph sz="half" idx="1"/>
          </p:nvPr>
        </p:nvGraphicFramePr>
        <p:xfrm>
          <a:off x="1182688" y="2017713"/>
          <a:ext cx="3810000" cy="4114800"/>
        </p:xfrm>
        <a:graphic>
          <a:graphicData uri="http://schemas.openxmlformats.org/presentationml/2006/ole">
            <mc:AlternateContent xmlns:mc="http://schemas.openxmlformats.org/markup-compatibility/2006">
              <mc:Choice xmlns:v="urn:schemas-microsoft-com:vml" Requires="v">
                <p:oleObj spid="_x0000_s3077" name="Microsoft WordArt 3.2" r:id="rId4" imgW="3809880" imgH="4114800" progId="MSWordArt.2">
                  <p:embed/>
                </p:oleObj>
              </mc:Choice>
              <mc:Fallback>
                <p:oleObj name="Microsoft WordArt 3.2" r:id="rId4" imgW="3809880" imgH="4114800" progId="MSWordArt.2">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82688" y="2017713"/>
                        <a:ext cx="3810000" cy="4114800"/>
                      </a:xfrm>
                      <a:prstGeom prst="rect">
                        <a:avLst/>
                      </a:prstGeom>
                    </p:spPr>
                  </p:pic>
                </p:oleObj>
              </mc:Fallback>
            </mc:AlternateContent>
          </a:graphicData>
        </a:graphic>
      </p:graphicFrame>
      <p:sp>
        <p:nvSpPr>
          <p:cNvPr id="56324" name="Rectangle 4"/>
          <p:cNvSpPr>
            <a:spLocks noGrp="1" noChangeArrowheads="1"/>
          </p:cNvSpPr>
          <p:nvPr>
            <p:ph type="body" sz="half" idx="2"/>
          </p:nvPr>
        </p:nvSpPr>
        <p:spPr/>
        <p:txBody>
          <a:bodyPr/>
          <a:lstStyle/>
          <a:p>
            <a:pPr eaLnBrk="1" hangingPunct="1">
              <a:lnSpc>
                <a:spcPct val="90000"/>
              </a:lnSpc>
            </a:pPr>
            <a:r>
              <a:rPr lang="en-US" sz="2800" smtClean="0"/>
              <a:t>In this type of relationship, partners have a strong life as a couple, but also are able to stand alone</a:t>
            </a:r>
          </a:p>
          <a:p>
            <a:pPr eaLnBrk="1" hangingPunct="1">
              <a:lnSpc>
                <a:spcPct val="90000"/>
              </a:lnSpc>
            </a:pPr>
            <a:r>
              <a:rPr lang="en-US" sz="2800" smtClean="0"/>
              <a:t>Considered interdependent</a:t>
            </a:r>
          </a:p>
          <a:p>
            <a:pPr eaLnBrk="1" hangingPunct="1">
              <a:lnSpc>
                <a:spcPct val="90000"/>
              </a:lnSpc>
            </a:pPr>
            <a:r>
              <a:rPr lang="en-US" sz="2800" smtClean="0"/>
              <a:t>If one leaves, the other will hurt, but can survive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56323"/>
                                        </p:tgtEl>
                                        <p:attrNameLst>
                                          <p:attrName>style.visibility</p:attrName>
                                        </p:attrNameLst>
                                      </p:cBhvr>
                                      <p:to>
                                        <p:strVal val="visible"/>
                                      </p:to>
                                    </p:set>
                                    <p:animEffect transition="in" filter="dissolve">
                                      <p:cBhvr>
                                        <p:cTn id="7" dur="500"/>
                                        <p:tgtEl>
                                          <p:spTgt spid="5632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56324">
                                            <p:txEl>
                                              <p:pRg st="0" end="0"/>
                                            </p:txEl>
                                          </p:spTgt>
                                        </p:tgtEl>
                                        <p:attrNameLst>
                                          <p:attrName>style.visibility</p:attrName>
                                        </p:attrNameLst>
                                      </p:cBhvr>
                                      <p:to>
                                        <p:strVal val="visible"/>
                                      </p:to>
                                    </p:set>
                                    <p:animEffect transition="in" filter="dissolve">
                                      <p:cBhvr>
                                        <p:cTn id="12" dur="500"/>
                                        <p:tgtEl>
                                          <p:spTgt spid="56324">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56324">
                                            <p:txEl>
                                              <p:pRg st="1" end="1"/>
                                            </p:txEl>
                                          </p:spTgt>
                                        </p:tgtEl>
                                        <p:attrNameLst>
                                          <p:attrName>style.visibility</p:attrName>
                                        </p:attrNameLst>
                                      </p:cBhvr>
                                      <p:to>
                                        <p:strVal val="visible"/>
                                      </p:to>
                                    </p:set>
                                    <p:animEffect transition="in" filter="dissolve">
                                      <p:cBhvr>
                                        <p:cTn id="17" dur="500"/>
                                        <p:tgtEl>
                                          <p:spTgt spid="56324">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56324">
                                            <p:txEl>
                                              <p:pRg st="2" end="2"/>
                                            </p:txEl>
                                          </p:spTgt>
                                        </p:tgtEl>
                                        <p:attrNameLst>
                                          <p:attrName>style.visibility</p:attrName>
                                        </p:attrNameLst>
                                      </p:cBhvr>
                                      <p:to>
                                        <p:strVal val="visible"/>
                                      </p:to>
                                    </p:set>
                                    <p:animEffect transition="in" filter="dissolve">
                                      <p:cBhvr>
                                        <p:cTn id="22" dur="500"/>
                                        <p:tgtEl>
                                          <p:spTgt spid="5632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324" grpId="0" build="p"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r>
              <a:rPr lang="en-US" smtClean="0"/>
              <a:t>Social Psychological Theories</a:t>
            </a:r>
          </a:p>
        </p:txBody>
      </p:sp>
      <p:sp>
        <p:nvSpPr>
          <p:cNvPr id="33795" name="Rectangle 3"/>
          <p:cNvSpPr>
            <a:spLocks noGrp="1" noChangeArrowheads="1"/>
          </p:cNvSpPr>
          <p:nvPr>
            <p:ph type="body" sz="half" idx="1"/>
          </p:nvPr>
        </p:nvSpPr>
        <p:spPr/>
        <p:txBody>
          <a:bodyPr/>
          <a:lstStyle/>
          <a:p>
            <a:pPr eaLnBrk="1" hangingPunct="1"/>
            <a:r>
              <a:rPr lang="en-US" sz="2800" smtClean="0"/>
              <a:t>Reiss’s Wheel Theory of Love</a:t>
            </a:r>
          </a:p>
          <a:p>
            <a:pPr eaLnBrk="1" hangingPunct="1">
              <a:buFont typeface="Wingdings" pitchFamily="2" charset="2"/>
              <a:buNone/>
            </a:pPr>
            <a:endParaRPr lang="en-US" sz="2800" smtClean="0"/>
          </a:p>
        </p:txBody>
      </p:sp>
      <p:pic>
        <p:nvPicPr>
          <p:cNvPr id="33796" name="Picture 4" descr="dd01452_"/>
          <p:cNvPicPr>
            <a:picLocks noGrp="1" noChangeAspect="1" noChangeArrowheads="1"/>
          </p:cNvPicPr>
          <p:nvPr>
            <p:ph type="clipArt" sz="half" idx="2"/>
          </p:nvPr>
        </p:nvPicPr>
        <p:blipFill>
          <a:blip r:embed="rId3">
            <a:extLst>
              <a:ext uri="{28A0092B-C50C-407E-A947-70E740481C1C}">
                <a14:useLocalDpi xmlns:a14="http://schemas.microsoft.com/office/drawing/2010/main" val="0"/>
              </a:ext>
            </a:extLst>
          </a:blip>
          <a:srcRect/>
          <a:stretch>
            <a:fillRect/>
          </a:stretch>
        </p:blipFill>
        <p:spPr>
          <a:xfrm>
            <a:off x="2908300" y="2755900"/>
            <a:ext cx="3810000" cy="3340100"/>
          </a:xfrm>
        </p:spPr>
      </p:pic>
      <p:sp>
        <p:nvSpPr>
          <p:cNvPr id="33797" name="Text Box 5"/>
          <p:cNvSpPr txBox="1">
            <a:spLocks noChangeArrowheads="1"/>
          </p:cNvSpPr>
          <p:nvPr/>
        </p:nvSpPr>
        <p:spPr bwMode="auto">
          <a:xfrm>
            <a:off x="1981200" y="3276600"/>
            <a:ext cx="1981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charset="0"/>
                <a:cs typeface="Arial" charset="0"/>
              </a:defRPr>
            </a:lvl1pPr>
            <a:lvl2pPr marL="742950" indent="-285750" eaLnBrk="0" hangingPunct="0">
              <a:defRPr>
                <a:solidFill>
                  <a:schemeClr val="tx1"/>
                </a:solidFill>
                <a:latin typeface="Tahoma" charset="0"/>
                <a:cs typeface="Arial" charset="0"/>
              </a:defRPr>
            </a:lvl2pPr>
            <a:lvl3pPr marL="1143000" indent="-228600" eaLnBrk="0" hangingPunct="0">
              <a:defRPr>
                <a:solidFill>
                  <a:schemeClr val="tx1"/>
                </a:solidFill>
                <a:latin typeface="Tahoma" charset="0"/>
                <a:cs typeface="Arial" charset="0"/>
              </a:defRPr>
            </a:lvl3pPr>
            <a:lvl4pPr marL="1600200" indent="-228600" eaLnBrk="0" hangingPunct="0">
              <a:defRPr>
                <a:solidFill>
                  <a:schemeClr val="tx1"/>
                </a:solidFill>
                <a:latin typeface="Tahoma" charset="0"/>
                <a:cs typeface="Arial" charset="0"/>
              </a:defRPr>
            </a:lvl4pPr>
            <a:lvl5pPr marL="2057400" indent="-228600" eaLnBrk="0" hangingPunct="0">
              <a:defRPr>
                <a:solidFill>
                  <a:schemeClr val="tx1"/>
                </a:solidFill>
                <a:latin typeface="Tahoma" charset="0"/>
                <a:cs typeface="Arial" charset="0"/>
              </a:defRPr>
            </a:lvl5pPr>
            <a:lvl6pPr marL="2514600" indent="-228600" eaLnBrk="0" fontAlgn="base" hangingPunct="0">
              <a:spcBef>
                <a:spcPct val="0"/>
              </a:spcBef>
              <a:spcAft>
                <a:spcPct val="0"/>
              </a:spcAft>
              <a:defRPr>
                <a:solidFill>
                  <a:schemeClr val="tx1"/>
                </a:solidFill>
                <a:latin typeface="Tahoma" charset="0"/>
                <a:cs typeface="Arial" charset="0"/>
              </a:defRPr>
            </a:lvl6pPr>
            <a:lvl7pPr marL="2971800" indent="-228600" eaLnBrk="0" fontAlgn="base" hangingPunct="0">
              <a:spcBef>
                <a:spcPct val="0"/>
              </a:spcBef>
              <a:spcAft>
                <a:spcPct val="0"/>
              </a:spcAft>
              <a:defRPr>
                <a:solidFill>
                  <a:schemeClr val="tx1"/>
                </a:solidFill>
                <a:latin typeface="Tahoma" charset="0"/>
                <a:cs typeface="Arial" charset="0"/>
              </a:defRPr>
            </a:lvl7pPr>
            <a:lvl8pPr marL="3429000" indent="-228600" eaLnBrk="0" fontAlgn="base" hangingPunct="0">
              <a:spcBef>
                <a:spcPct val="0"/>
              </a:spcBef>
              <a:spcAft>
                <a:spcPct val="0"/>
              </a:spcAft>
              <a:defRPr>
                <a:solidFill>
                  <a:schemeClr val="tx1"/>
                </a:solidFill>
                <a:latin typeface="Tahoma" charset="0"/>
                <a:cs typeface="Arial" charset="0"/>
              </a:defRPr>
            </a:lvl8pPr>
            <a:lvl9pPr marL="3886200" indent="-228600" eaLnBrk="0" fontAlgn="base" hangingPunct="0">
              <a:spcBef>
                <a:spcPct val="0"/>
              </a:spcBef>
              <a:spcAft>
                <a:spcPct val="0"/>
              </a:spcAft>
              <a:defRPr>
                <a:solidFill>
                  <a:schemeClr val="tx1"/>
                </a:solidFill>
                <a:latin typeface="Tahoma" charset="0"/>
                <a:cs typeface="Arial" charset="0"/>
              </a:defRPr>
            </a:lvl9pPr>
          </a:lstStyle>
          <a:p>
            <a:pPr eaLnBrk="1" hangingPunct="1">
              <a:spcBef>
                <a:spcPct val="50000"/>
              </a:spcBef>
            </a:pPr>
            <a:r>
              <a:rPr lang="en-US" sz="2400">
                <a:latin typeface="Times New Roman" charset="0"/>
              </a:rPr>
              <a:t>Rapport </a:t>
            </a:r>
          </a:p>
        </p:txBody>
      </p:sp>
      <p:sp>
        <p:nvSpPr>
          <p:cNvPr id="33798" name="Text Box 6"/>
          <p:cNvSpPr txBox="1">
            <a:spLocks noChangeArrowheads="1"/>
          </p:cNvSpPr>
          <p:nvPr/>
        </p:nvSpPr>
        <p:spPr bwMode="auto">
          <a:xfrm>
            <a:off x="6248400" y="2819400"/>
            <a:ext cx="16764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charset="0"/>
                <a:cs typeface="Arial" charset="0"/>
              </a:defRPr>
            </a:lvl1pPr>
            <a:lvl2pPr marL="742950" indent="-285750" eaLnBrk="0" hangingPunct="0">
              <a:defRPr>
                <a:solidFill>
                  <a:schemeClr val="tx1"/>
                </a:solidFill>
                <a:latin typeface="Tahoma" charset="0"/>
                <a:cs typeface="Arial" charset="0"/>
              </a:defRPr>
            </a:lvl2pPr>
            <a:lvl3pPr marL="1143000" indent="-228600" eaLnBrk="0" hangingPunct="0">
              <a:defRPr>
                <a:solidFill>
                  <a:schemeClr val="tx1"/>
                </a:solidFill>
                <a:latin typeface="Tahoma" charset="0"/>
                <a:cs typeface="Arial" charset="0"/>
              </a:defRPr>
            </a:lvl3pPr>
            <a:lvl4pPr marL="1600200" indent="-228600" eaLnBrk="0" hangingPunct="0">
              <a:defRPr>
                <a:solidFill>
                  <a:schemeClr val="tx1"/>
                </a:solidFill>
                <a:latin typeface="Tahoma" charset="0"/>
                <a:cs typeface="Arial" charset="0"/>
              </a:defRPr>
            </a:lvl4pPr>
            <a:lvl5pPr marL="2057400" indent="-228600" eaLnBrk="0" hangingPunct="0">
              <a:defRPr>
                <a:solidFill>
                  <a:schemeClr val="tx1"/>
                </a:solidFill>
                <a:latin typeface="Tahoma" charset="0"/>
                <a:cs typeface="Arial" charset="0"/>
              </a:defRPr>
            </a:lvl5pPr>
            <a:lvl6pPr marL="2514600" indent="-228600" eaLnBrk="0" fontAlgn="base" hangingPunct="0">
              <a:spcBef>
                <a:spcPct val="0"/>
              </a:spcBef>
              <a:spcAft>
                <a:spcPct val="0"/>
              </a:spcAft>
              <a:defRPr>
                <a:solidFill>
                  <a:schemeClr val="tx1"/>
                </a:solidFill>
                <a:latin typeface="Tahoma" charset="0"/>
                <a:cs typeface="Arial" charset="0"/>
              </a:defRPr>
            </a:lvl6pPr>
            <a:lvl7pPr marL="2971800" indent="-228600" eaLnBrk="0" fontAlgn="base" hangingPunct="0">
              <a:spcBef>
                <a:spcPct val="0"/>
              </a:spcBef>
              <a:spcAft>
                <a:spcPct val="0"/>
              </a:spcAft>
              <a:defRPr>
                <a:solidFill>
                  <a:schemeClr val="tx1"/>
                </a:solidFill>
                <a:latin typeface="Tahoma" charset="0"/>
                <a:cs typeface="Arial" charset="0"/>
              </a:defRPr>
            </a:lvl7pPr>
            <a:lvl8pPr marL="3429000" indent="-228600" eaLnBrk="0" fontAlgn="base" hangingPunct="0">
              <a:spcBef>
                <a:spcPct val="0"/>
              </a:spcBef>
              <a:spcAft>
                <a:spcPct val="0"/>
              </a:spcAft>
              <a:defRPr>
                <a:solidFill>
                  <a:schemeClr val="tx1"/>
                </a:solidFill>
                <a:latin typeface="Tahoma" charset="0"/>
                <a:cs typeface="Arial" charset="0"/>
              </a:defRPr>
            </a:lvl8pPr>
            <a:lvl9pPr marL="3886200" indent="-228600" eaLnBrk="0" fontAlgn="base" hangingPunct="0">
              <a:spcBef>
                <a:spcPct val="0"/>
              </a:spcBef>
              <a:spcAft>
                <a:spcPct val="0"/>
              </a:spcAft>
              <a:defRPr>
                <a:solidFill>
                  <a:schemeClr val="tx1"/>
                </a:solidFill>
                <a:latin typeface="Tahoma" charset="0"/>
                <a:cs typeface="Arial" charset="0"/>
              </a:defRPr>
            </a:lvl9pPr>
          </a:lstStyle>
          <a:p>
            <a:pPr eaLnBrk="1" hangingPunct="1">
              <a:spcBef>
                <a:spcPct val="50000"/>
              </a:spcBef>
            </a:pPr>
            <a:r>
              <a:rPr lang="en-US" sz="2400">
                <a:latin typeface="Times New Roman" charset="0"/>
              </a:rPr>
              <a:t>Self-revelation</a:t>
            </a:r>
          </a:p>
        </p:txBody>
      </p:sp>
      <p:sp>
        <p:nvSpPr>
          <p:cNvPr id="33799" name="Text Box 7"/>
          <p:cNvSpPr txBox="1">
            <a:spLocks noChangeArrowheads="1"/>
          </p:cNvSpPr>
          <p:nvPr/>
        </p:nvSpPr>
        <p:spPr bwMode="auto">
          <a:xfrm>
            <a:off x="5334000" y="5562600"/>
            <a:ext cx="2819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charset="0"/>
                <a:cs typeface="Arial" charset="0"/>
              </a:defRPr>
            </a:lvl1pPr>
            <a:lvl2pPr marL="742950" indent="-285750" eaLnBrk="0" hangingPunct="0">
              <a:defRPr>
                <a:solidFill>
                  <a:schemeClr val="tx1"/>
                </a:solidFill>
                <a:latin typeface="Tahoma" charset="0"/>
                <a:cs typeface="Arial" charset="0"/>
              </a:defRPr>
            </a:lvl2pPr>
            <a:lvl3pPr marL="1143000" indent="-228600" eaLnBrk="0" hangingPunct="0">
              <a:defRPr>
                <a:solidFill>
                  <a:schemeClr val="tx1"/>
                </a:solidFill>
                <a:latin typeface="Tahoma" charset="0"/>
                <a:cs typeface="Arial" charset="0"/>
              </a:defRPr>
            </a:lvl3pPr>
            <a:lvl4pPr marL="1600200" indent="-228600" eaLnBrk="0" hangingPunct="0">
              <a:defRPr>
                <a:solidFill>
                  <a:schemeClr val="tx1"/>
                </a:solidFill>
                <a:latin typeface="Tahoma" charset="0"/>
                <a:cs typeface="Arial" charset="0"/>
              </a:defRPr>
            </a:lvl4pPr>
            <a:lvl5pPr marL="2057400" indent="-228600" eaLnBrk="0" hangingPunct="0">
              <a:defRPr>
                <a:solidFill>
                  <a:schemeClr val="tx1"/>
                </a:solidFill>
                <a:latin typeface="Tahoma" charset="0"/>
                <a:cs typeface="Arial" charset="0"/>
              </a:defRPr>
            </a:lvl5pPr>
            <a:lvl6pPr marL="2514600" indent="-228600" eaLnBrk="0" fontAlgn="base" hangingPunct="0">
              <a:spcBef>
                <a:spcPct val="0"/>
              </a:spcBef>
              <a:spcAft>
                <a:spcPct val="0"/>
              </a:spcAft>
              <a:defRPr>
                <a:solidFill>
                  <a:schemeClr val="tx1"/>
                </a:solidFill>
                <a:latin typeface="Tahoma" charset="0"/>
                <a:cs typeface="Arial" charset="0"/>
              </a:defRPr>
            </a:lvl6pPr>
            <a:lvl7pPr marL="2971800" indent="-228600" eaLnBrk="0" fontAlgn="base" hangingPunct="0">
              <a:spcBef>
                <a:spcPct val="0"/>
              </a:spcBef>
              <a:spcAft>
                <a:spcPct val="0"/>
              </a:spcAft>
              <a:defRPr>
                <a:solidFill>
                  <a:schemeClr val="tx1"/>
                </a:solidFill>
                <a:latin typeface="Tahoma" charset="0"/>
                <a:cs typeface="Arial" charset="0"/>
              </a:defRPr>
            </a:lvl7pPr>
            <a:lvl8pPr marL="3429000" indent="-228600" eaLnBrk="0" fontAlgn="base" hangingPunct="0">
              <a:spcBef>
                <a:spcPct val="0"/>
              </a:spcBef>
              <a:spcAft>
                <a:spcPct val="0"/>
              </a:spcAft>
              <a:defRPr>
                <a:solidFill>
                  <a:schemeClr val="tx1"/>
                </a:solidFill>
                <a:latin typeface="Tahoma" charset="0"/>
                <a:cs typeface="Arial" charset="0"/>
              </a:defRPr>
            </a:lvl8pPr>
            <a:lvl9pPr marL="3886200" indent="-228600" eaLnBrk="0" fontAlgn="base" hangingPunct="0">
              <a:spcBef>
                <a:spcPct val="0"/>
              </a:spcBef>
              <a:spcAft>
                <a:spcPct val="0"/>
              </a:spcAft>
              <a:defRPr>
                <a:solidFill>
                  <a:schemeClr val="tx1"/>
                </a:solidFill>
                <a:latin typeface="Tahoma" charset="0"/>
                <a:cs typeface="Arial" charset="0"/>
              </a:defRPr>
            </a:lvl9pPr>
          </a:lstStyle>
          <a:p>
            <a:pPr eaLnBrk="1" hangingPunct="1">
              <a:spcBef>
                <a:spcPct val="50000"/>
              </a:spcBef>
            </a:pPr>
            <a:endParaRPr lang="en-US" sz="2400">
              <a:latin typeface="Times New Roman" charset="0"/>
            </a:endParaRPr>
          </a:p>
        </p:txBody>
      </p:sp>
      <p:sp>
        <p:nvSpPr>
          <p:cNvPr id="33800" name="Text Box 8"/>
          <p:cNvSpPr txBox="1">
            <a:spLocks noChangeArrowheads="1"/>
          </p:cNvSpPr>
          <p:nvPr/>
        </p:nvSpPr>
        <p:spPr bwMode="auto">
          <a:xfrm>
            <a:off x="6096000" y="5029200"/>
            <a:ext cx="1447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charset="0"/>
                <a:cs typeface="Arial" charset="0"/>
              </a:defRPr>
            </a:lvl1pPr>
            <a:lvl2pPr marL="742950" indent="-285750" eaLnBrk="0" hangingPunct="0">
              <a:defRPr>
                <a:solidFill>
                  <a:schemeClr val="tx1"/>
                </a:solidFill>
                <a:latin typeface="Tahoma" charset="0"/>
                <a:cs typeface="Arial" charset="0"/>
              </a:defRPr>
            </a:lvl2pPr>
            <a:lvl3pPr marL="1143000" indent="-228600" eaLnBrk="0" hangingPunct="0">
              <a:defRPr>
                <a:solidFill>
                  <a:schemeClr val="tx1"/>
                </a:solidFill>
                <a:latin typeface="Tahoma" charset="0"/>
                <a:cs typeface="Arial" charset="0"/>
              </a:defRPr>
            </a:lvl3pPr>
            <a:lvl4pPr marL="1600200" indent="-228600" eaLnBrk="0" hangingPunct="0">
              <a:defRPr>
                <a:solidFill>
                  <a:schemeClr val="tx1"/>
                </a:solidFill>
                <a:latin typeface="Tahoma" charset="0"/>
                <a:cs typeface="Arial" charset="0"/>
              </a:defRPr>
            </a:lvl4pPr>
            <a:lvl5pPr marL="2057400" indent="-228600" eaLnBrk="0" hangingPunct="0">
              <a:defRPr>
                <a:solidFill>
                  <a:schemeClr val="tx1"/>
                </a:solidFill>
                <a:latin typeface="Tahoma" charset="0"/>
                <a:cs typeface="Arial" charset="0"/>
              </a:defRPr>
            </a:lvl5pPr>
            <a:lvl6pPr marL="2514600" indent="-228600" eaLnBrk="0" fontAlgn="base" hangingPunct="0">
              <a:spcBef>
                <a:spcPct val="0"/>
              </a:spcBef>
              <a:spcAft>
                <a:spcPct val="0"/>
              </a:spcAft>
              <a:defRPr>
                <a:solidFill>
                  <a:schemeClr val="tx1"/>
                </a:solidFill>
                <a:latin typeface="Tahoma" charset="0"/>
                <a:cs typeface="Arial" charset="0"/>
              </a:defRPr>
            </a:lvl6pPr>
            <a:lvl7pPr marL="2971800" indent="-228600" eaLnBrk="0" fontAlgn="base" hangingPunct="0">
              <a:spcBef>
                <a:spcPct val="0"/>
              </a:spcBef>
              <a:spcAft>
                <a:spcPct val="0"/>
              </a:spcAft>
              <a:defRPr>
                <a:solidFill>
                  <a:schemeClr val="tx1"/>
                </a:solidFill>
                <a:latin typeface="Tahoma" charset="0"/>
                <a:cs typeface="Arial" charset="0"/>
              </a:defRPr>
            </a:lvl7pPr>
            <a:lvl8pPr marL="3429000" indent="-228600" eaLnBrk="0" fontAlgn="base" hangingPunct="0">
              <a:spcBef>
                <a:spcPct val="0"/>
              </a:spcBef>
              <a:spcAft>
                <a:spcPct val="0"/>
              </a:spcAft>
              <a:defRPr>
                <a:solidFill>
                  <a:schemeClr val="tx1"/>
                </a:solidFill>
                <a:latin typeface="Tahoma" charset="0"/>
                <a:cs typeface="Arial" charset="0"/>
              </a:defRPr>
            </a:lvl8pPr>
            <a:lvl9pPr marL="3886200" indent="-228600" eaLnBrk="0" fontAlgn="base" hangingPunct="0">
              <a:spcBef>
                <a:spcPct val="0"/>
              </a:spcBef>
              <a:spcAft>
                <a:spcPct val="0"/>
              </a:spcAft>
              <a:defRPr>
                <a:solidFill>
                  <a:schemeClr val="tx1"/>
                </a:solidFill>
                <a:latin typeface="Tahoma" charset="0"/>
                <a:cs typeface="Arial" charset="0"/>
              </a:defRPr>
            </a:lvl9pPr>
          </a:lstStyle>
          <a:p>
            <a:pPr eaLnBrk="1" hangingPunct="1">
              <a:spcBef>
                <a:spcPct val="50000"/>
              </a:spcBef>
            </a:pPr>
            <a:r>
              <a:rPr lang="en-US" sz="2400">
                <a:latin typeface="Times New Roman" charset="0"/>
              </a:rPr>
              <a:t>Mutual</a:t>
            </a:r>
          </a:p>
        </p:txBody>
      </p:sp>
      <p:sp>
        <p:nvSpPr>
          <p:cNvPr id="33801" name="Text Box 9"/>
          <p:cNvSpPr txBox="1">
            <a:spLocks noChangeArrowheads="1"/>
          </p:cNvSpPr>
          <p:nvPr/>
        </p:nvSpPr>
        <p:spPr bwMode="auto">
          <a:xfrm>
            <a:off x="5791200" y="5486400"/>
            <a:ext cx="1981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charset="0"/>
                <a:cs typeface="Arial" charset="0"/>
              </a:defRPr>
            </a:lvl1pPr>
            <a:lvl2pPr marL="742950" indent="-285750" eaLnBrk="0" hangingPunct="0">
              <a:defRPr>
                <a:solidFill>
                  <a:schemeClr val="tx1"/>
                </a:solidFill>
                <a:latin typeface="Tahoma" charset="0"/>
                <a:cs typeface="Arial" charset="0"/>
              </a:defRPr>
            </a:lvl2pPr>
            <a:lvl3pPr marL="1143000" indent="-228600" eaLnBrk="0" hangingPunct="0">
              <a:defRPr>
                <a:solidFill>
                  <a:schemeClr val="tx1"/>
                </a:solidFill>
                <a:latin typeface="Tahoma" charset="0"/>
                <a:cs typeface="Arial" charset="0"/>
              </a:defRPr>
            </a:lvl3pPr>
            <a:lvl4pPr marL="1600200" indent="-228600" eaLnBrk="0" hangingPunct="0">
              <a:defRPr>
                <a:solidFill>
                  <a:schemeClr val="tx1"/>
                </a:solidFill>
                <a:latin typeface="Tahoma" charset="0"/>
                <a:cs typeface="Arial" charset="0"/>
              </a:defRPr>
            </a:lvl4pPr>
            <a:lvl5pPr marL="2057400" indent="-228600" eaLnBrk="0" hangingPunct="0">
              <a:defRPr>
                <a:solidFill>
                  <a:schemeClr val="tx1"/>
                </a:solidFill>
                <a:latin typeface="Tahoma" charset="0"/>
                <a:cs typeface="Arial" charset="0"/>
              </a:defRPr>
            </a:lvl5pPr>
            <a:lvl6pPr marL="2514600" indent="-228600" eaLnBrk="0" fontAlgn="base" hangingPunct="0">
              <a:spcBef>
                <a:spcPct val="0"/>
              </a:spcBef>
              <a:spcAft>
                <a:spcPct val="0"/>
              </a:spcAft>
              <a:defRPr>
                <a:solidFill>
                  <a:schemeClr val="tx1"/>
                </a:solidFill>
                <a:latin typeface="Tahoma" charset="0"/>
                <a:cs typeface="Arial" charset="0"/>
              </a:defRPr>
            </a:lvl6pPr>
            <a:lvl7pPr marL="2971800" indent="-228600" eaLnBrk="0" fontAlgn="base" hangingPunct="0">
              <a:spcBef>
                <a:spcPct val="0"/>
              </a:spcBef>
              <a:spcAft>
                <a:spcPct val="0"/>
              </a:spcAft>
              <a:defRPr>
                <a:solidFill>
                  <a:schemeClr val="tx1"/>
                </a:solidFill>
                <a:latin typeface="Tahoma" charset="0"/>
                <a:cs typeface="Arial" charset="0"/>
              </a:defRPr>
            </a:lvl7pPr>
            <a:lvl8pPr marL="3429000" indent="-228600" eaLnBrk="0" fontAlgn="base" hangingPunct="0">
              <a:spcBef>
                <a:spcPct val="0"/>
              </a:spcBef>
              <a:spcAft>
                <a:spcPct val="0"/>
              </a:spcAft>
              <a:defRPr>
                <a:solidFill>
                  <a:schemeClr val="tx1"/>
                </a:solidFill>
                <a:latin typeface="Tahoma" charset="0"/>
                <a:cs typeface="Arial" charset="0"/>
              </a:defRPr>
            </a:lvl8pPr>
            <a:lvl9pPr marL="3886200" indent="-228600" eaLnBrk="0" fontAlgn="base" hangingPunct="0">
              <a:spcBef>
                <a:spcPct val="0"/>
              </a:spcBef>
              <a:spcAft>
                <a:spcPct val="0"/>
              </a:spcAft>
              <a:defRPr>
                <a:solidFill>
                  <a:schemeClr val="tx1"/>
                </a:solidFill>
                <a:latin typeface="Tahoma" charset="0"/>
                <a:cs typeface="Arial" charset="0"/>
              </a:defRPr>
            </a:lvl9pPr>
          </a:lstStyle>
          <a:p>
            <a:pPr eaLnBrk="1" hangingPunct="1">
              <a:spcBef>
                <a:spcPct val="50000"/>
              </a:spcBef>
            </a:pPr>
            <a:r>
              <a:rPr lang="en-US" sz="2400">
                <a:latin typeface="Times New Roman" charset="0"/>
              </a:rPr>
              <a:t>dependency</a:t>
            </a:r>
          </a:p>
        </p:txBody>
      </p:sp>
      <p:sp>
        <p:nvSpPr>
          <p:cNvPr id="33802" name="Text Box 10"/>
          <p:cNvSpPr txBox="1">
            <a:spLocks noChangeArrowheads="1"/>
          </p:cNvSpPr>
          <p:nvPr/>
        </p:nvSpPr>
        <p:spPr bwMode="auto">
          <a:xfrm>
            <a:off x="1524000" y="5334000"/>
            <a:ext cx="21336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charset="0"/>
                <a:cs typeface="Arial" charset="0"/>
              </a:defRPr>
            </a:lvl1pPr>
            <a:lvl2pPr marL="742950" indent="-285750" eaLnBrk="0" hangingPunct="0">
              <a:defRPr>
                <a:solidFill>
                  <a:schemeClr val="tx1"/>
                </a:solidFill>
                <a:latin typeface="Tahoma" charset="0"/>
                <a:cs typeface="Arial" charset="0"/>
              </a:defRPr>
            </a:lvl2pPr>
            <a:lvl3pPr marL="1143000" indent="-228600" eaLnBrk="0" hangingPunct="0">
              <a:defRPr>
                <a:solidFill>
                  <a:schemeClr val="tx1"/>
                </a:solidFill>
                <a:latin typeface="Tahoma" charset="0"/>
                <a:cs typeface="Arial" charset="0"/>
              </a:defRPr>
            </a:lvl3pPr>
            <a:lvl4pPr marL="1600200" indent="-228600" eaLnBrk="0" hangingPunct="0">
              <a:defRPr>
                <a:solidFill>
                  <a:schemeClr val="tx1"/>
                </a:solidFill>
                <a:latin typeface="Tahoma" charset="0"/>
                <a:cs typeface="Arial" charset="0"/>
              </a:defRPr>
            </a:lvl4pPr>
            <a:lvl5pPr marL="2057400" indent="-228600" eaLnBrk="0" hangingPunct="0">
              <a:defRPr>
                <a:solidFill>
                  <a:schemeClr val="tx1"/>
                </a:solidFill>
                <a:latin typeface="Tahoma" charset="0"/>
                <a:cs typeface="Arial" charset="0"/>
              </a:defRPr>
            </a:lvl5pPr>
            <a:lvl6pPr marL="2514600" indent="-228600" eaLnBrk="0" fontAlgn="base" hangingPunct="0">
              <a:spcBef>
                <a:spcPct val="0"/>
              </a:spcBef>
              <a:spcAft>
                <a:spcPct val="0"/>
              </a:spcAft>
              <a:defRPr>
                <a:solidFill>
                  <a:schemeClr val="tx1"/>
                </a:solidFill>
                <a:latin typeface="Tahoma" charset="0"/>
                <a:cs typeface="Arial" charset="0"/>
              </a:defRPr>
            </a:lvl6pPr>
            <a:lvl7pPr marL="2971800" indent="-228600" eaLnBrk="0" fontAlgn="base" hangingPunct="0">
              <a:spcBef>
                <a:spcPct val="0"/>
              </a:spcBef>
              <a:spcAft>
                <a:spcPct val="0"/>
              </a:spcAft>
              <a:defRPr>
                <a:solidFill>
                  <a:schemeClr val="tx1"/>
                </a:solidFill>
                <a:latin typeface="Tahoma" charset="0"/>
                <a:cs typeface="Arial" charset="0"/>
              </a:defRPr>
            </a:lvl7pPr>
            <a:lvl8pPr marL="3429000" indent="-228600" eaLnBrk="0" fontAlgn="base" hangingPunct="0">
              <a:spcBef>
                <a:spcPct val="0"/>
              </a:spcBef>
              <a:spcAft>
                <a:spcPct val="0"/>
              </a:spcAft>
              <a:defRPr>
                <a:solidFill>
                  <a:schemeClr val="tx1"/>
                </a:solidFill>
                <a:latin typeface="Tahoma" charset="0"/>
                <a:cs typeface="Arial" charset="0"/>
              </a:defRPr>
            </a:lvl8pPr>
            <a:lvl9pPr marL="3886200" indent="-228600" eaLnBrk="0" fontAlgn="base" hangingPunct="0">
              <a:spcBef>
                <a:spcPct val="0"/>
              </a:spcBef>
              <a:spcAft>
                <a:spcPct val="0"/>
              </a:spcAft>
              <a:defRPr>
                <a:solidFill>
                  <a:schemeClr val="tx1"/>
                </a:solidFill>
                <a:latin typeface="Tahoma" charset="0"/>
                <a:cs typeface="Arial" charset="0"/>
              </a:defRPr>
            </a:lvl9pPr>
          </a:lstStyle>
          <a:p>
            <a:pPr eaLnBrk="1" hangingPunct="1">
              <a:spcBef>
                <a:spcPct val="50000"/>
              </a:spcBef>
            </a:pPr>
            <a:r>
              <a:rPr lang="en-US" sz="2400">
                <a:latin typeface="Times New Roman" charset="0"/>
              </a:rPr>
              <a:t>Need fulfillment</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r>
              <a:rPr lang="en-US" b="1" smtClean="0"/>
              <a:t>Process of Disaffection:  Breaking Up</a:t>
            </a:r>
          </a:p>
        </p:txBody>
      </p:sp>
      <p:sp>
        <p:nvSpPr>
          <p:cNvPr id="34819" name="Rectangle 3"/>
          <p:cNvSpPr>
            <a:spLocks noGrp="1" noChangeArrowheads="1"/>
          </p:cNvSpPr>
          <p:nvPr>
            <p:ph type="body" idx="1"/>
          </p:nvPr>
        </p:nvSpPr>
        <p:spPr/>
        <p:txBody>
          <a:bodyPr/>
          <a:lstStyle/>
          <a:p>
            <a:pPr eaLnBrk="1" hangingPunct="1"/>
            <a:r>
              <a:rPr lang="en-US" smtClean="0"/>
              <a:t>Before: “Little Fictions”</a:t>
            </a:r>
          </a:p>
          <a:p>
            <a:pPr eaLnBrk="1" hangingPunct="1"/>
            <a:r>
              <a:rPr lang="en-US" smtClean="0"/>
              <a:t>Beginning Phase:  Psychological Breakup</a:t>
            </a:r>
          </a:p>
          <a:p>
            <a:pPr eaLnBrk="1" hangingPunct="1"/>
            <a:r>
              <a:rPr lang="en-US" smtClean="0"/>
              <a:t>Middle Phase:  Disappointment </a:t>
            </a:r>
          </a:p>
          <a:p>
            <a:pPr eaLnBrk="1" hangingPunct="1"/>
            <a:r>
              <a:rPr lang="en-US" smtClean="0"/>
              <a:t>End Phase:  Hopelessness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US" b="1" smtClean="0"/>
              <a:t>Sexual Responsive</a:t>
            </a:r>
          </a:p>
        </p:txBody>
      </p:sp>
      <p:sp>
        <p:nvSpPr>
          <p:cNvPr id="9219" name="Rectangle 3"/>
          <p:cNvSpPr>
            <a:spLocks noGrp="1" noChangeArrowheads="1"/>
          </p:cNvSpPr>
          <p:nvPr>
            <p:ph type="body" sz="half" idx="1"/>
          </p:nvPr>
        </p:nvSpPr>
        <p:spPr>
          <a:xfrm>
            <a:off x="1182688" y="2017713"/>
            <a:ext cx="3811587" cy="4114800"/>
          </a:xfrm>
        </p:spPr>
        <p:txBody>
          <a:bodyPr/>
          <a:lstStyle/>
          <a:p>
            <a:pPr eaLnBrk="1" hangingPunct="1"/>
            <a:r>
              <a:rPr lang="en-US" sz="2800" smtClean="0"/>
              <a:t>Men are most sexually responsive in their late teens and early 20s</a:t>
            </a:r>
          </a:p>
          <a:p>
            <a:pPr eaLnBrk="1" hangingPunct="1"/>
            <a:r>
              <a:rPr lang="en-US" sz="2800" smtClean="0"/>
              <a:t>Women become more sexually responsive in their late 30s on</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n-US" b="1" smtClean="0"/>
              <a:t>Sexual Reproduction</a:t>
            </a:r>
          </a:p>
        </p:txBody>
      </p:sp>
      <p:sp>
        <p:nvSpPr>
          <p:cNvPr id="10243" name="Rectangle 3"/>
          <p:cNvSpPr>
            <a:spLocks noGrp="1" noChangeArrowheads="1"/>
          </p:cNvSpPr>
          <p:nvPr>
            <p:ph type="body" idx="1"/>
          </p:nvPr>
        </p:nvSpPr>
        <p:spPr/>
        <p:txBody>
          <a:bodyPr/>
          <a:lstStyle/>
          <a:p>
            <a:pPr eaLnBrk="1" hangingPunct="1"/>
            <a:r>
              <a:rPr lang="en-US" sz="2800" smtClean="0"/>
              <a:t>10% of reproductive population: infertility</a:t>
            </a:r>
          </a:p>
          <a:p>
            <a:pPr eaLnBrk="1" hangingPunct="1"/>
            <a:r>
              <a:rPr lang="en-US" sz="2800" smtClean="0"/>
              <a:t>Males-low sperm count or unhealthy sperm</a:t>
            </a:r>
          </a:p>
          <a:p>
            <a:pPr eaLnBrk="1" hangingPunct="1"/>
            <a:r>
              <a:rPr lang="en-US" sz="2800" smtClean="0"/>
              <a:t>Females-failure to ovulate; pelvic inflammatory disease</a:t>
            </a:r>
          </a:p>
          <a:p>
            <a:pPr eaLnBrk="1" hangingPunct="1"/>
            <a:r>
              <a:rPr lang="en-US" sz="2800" smtClean="0"/>
              <a:t>One-third of couples conceive without treatment</a:t>
            </a:r>
          </a:p>
          <a:p>
            <a:pPr eaLnBrk="1" hangingPunct="1"/>
            <a:r>
              <a:rPr lang="en-US" sz="2800" smtClean="0"/>
              <a:t>Half with treatment still don’t conceive</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US" smtClean="0"/>
              <a:t>Fertility Treatments</a:t>
            </a:r>
          </a:p>
        </p:txBody>
      </p:sp>
      <p:sp>
        <p:nvSpPr>
          <p:cNvPr id="11267" name="Rectangle 3"/>
          <p:cNvSpPr>
            <a:spLocks noGrp="1" noChangeArrowheads="1"/>
          </p:cNvSpPr>
          <p:nvPr>
            <p:ph type="body" idx="1"/>
          </p:nvPr>
        </p:nvSpPr>
        <p:spPr/>
        <p:txBody>
          <a:bodyPr/>
          <a:lstStyle/>
          <a:p>
            <a:pPr eaLnBrk="1" hangingPunct="1"/>
            <a:r>
              <a:rPr lang="en-US" smtClean="0"/>
              <a:t>85-90% fertility drugs</a:t>
            </a:r>
          </a:p>
          <a:p>
            <a:pPr eaLnBrk="1" hangingPunct="1"/>
            <a:r>
              <a:rPr lang="en-US" smtClean="0"/>
              <a:t>In vitro fertilization (5% cases)</a:t>
            </a:r>
          </a:p>
          <a:p>
            <a:pPr lvl="1" eaLnBrk="1" hangingPunct="1"/>
            <a:r>
              <a:rPr lang="en-US" smtClean="0"/>
              <a:t>5-30% success rate</a:t>
            </a:r>
          </a:p>
          <a:p>
            <a:pPr eaLnBrk="1" hangingPunct="1"/>
            <a:r>
              <a:rPr lang="en-US" smtClean="0"/>
              <a:t>GIFT (gamete intra-fallopian transfer)</a:t>
            </a:r>
          </a:p>
          <a:p>
            <a:pPr lvl="1" eaLnBrk="1" hangingPunct="1"/>
            <a:r>
              <a:rPr lang="en-US" smtClean="0"/>
              <a:t>Sperm and ova into fallopian tube</a:t>
            </a:r>
          </a:p>
          <a:p>
            <a:pPr eaLnBrk="1" hangingPunct="1"/>
            <a:r>
              <a:rPr lang="en-US" smtClean="0"/>
              <a:t>ZIFT (zygote intra-fallopian transfer)</a:t>
            </a:r>
          </a:p>
          <a:p>
            <a:pPr lvl="1" eaLnBrk="1" hangingPunct="1">
              <a:buFont typeface="Wingdings" pitchFamily="2" charset="2"/>
              <a:buNone/>
            </a:pPr>
            <a:endParaRPr lang="en-US" smtClean="0"/>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n-US" b="1" smtClean="0"/>
              <a:t>Problems Which Peak During Early Adulthood</a:t>
            </a:r>
          </a:p>
        </p:txBody>
      </p:sp>
      <p:sp>
        <p:nvSpPr>
          <p:cNvPr id="12291" name="Rectangle 3"/>
          <p:cNvSpPr>
            <a:spLocks noGrp="1" noChangeArrowheads="1"/>
          </p:cNvSpPr>
          <p:nvPr>
            <p:ph type="body" idx="1"/>
          </p:nvPr>
        </p:nvSpPr>
        <p:spPr/>
        <p:txBody>
          <a:bodyPr/>
          <a:lstStyle/>
          <a:p>
            <a:pPr eaLnBrk="1" hangingPunct="1"/>
            <a:r>
              <a:rPr lang="en-US" smtClean="0"/>
              <a:t>Drug Abuse</a:t>
            </a:r>
          </a:p>
          <a:p>
            <a:pPr lvl="1" eaLnBrk="1" hangingPunct="1"/>
            <a:r>
              <a:rPr lang="en-US" smtClean="0"/>
              <a:t>Peaks between 19-22</a:t>
            </a:r>
          </a:p>
          <a:p>
            <a:pPr lvl="1" eaLnBrk="1" hangingPunct="1"/>
            <a:r>
              <a:rPr lang="en-US" smtClean="0"/>
              <a:t>Impairs judgment</a:t>
            </a:r>
          </a:p>
          <a:p>
            <a:pPr lvl="1" eaLnBrk="1" hangingPunct="1"/>
            <a:r>
              <a:rPr lang="en-US" smtClean="0"/>
              <a:t>Associated with acquaintance rape</a:t>
            </a:r>
          </a:p>
          <a:p>
            <a:pPr lvl="1" eaLnBrk="1" hangingPunct="1"/>
            <a:r>
              <a:rPr lang="en-US" smtClean="0"/>
              <a:t>Sexually transmitted infections</a:t>
            </a:r>
          </a:p>
          <a:p>
            <a:pPr eaLnBrk="1" hangingPunct="1"/>
            <a:r>
              <a:rPr lang="en-US" smtClean="0"/>
              <a:t>Violent Death in males</a:t>
            </a: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7189_BergerL_S6e_fig17_01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584200"/>
            <a:ext cx="8534400" cy="5688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8" name="Rectangle 2"/>
          <p:cNvSpPr>
            <a:spLocks noGrp="1" noChangeArrowheads="1"/>
          </p:cNvSpPr>
          <p:nvPr>
            <p:ph type="ctrTitle"/>
          </p:nvPr>
        </p:nvSpPr>
        <p:spPr/>
        <p:txBody>
          <a:bodyPr/>
          <a:lstStyle/>
          <a:p>
            <a:pPr eaLnBrk="1" hangingPunct="1"/>
            <a:r>
              <a:rPr lang="en-US" b="1" smtClean="0"/>
              <a:t>Cognitive Development</a:t>
            </a:r>
          </a:p>
        </p:txBody>
      </p:sp>
      <p:sp>
        <p:nvSpPr>
          <p:cNvPr id="14339" name="Rectangle 3"/>
          <p:cNvSpPr>
            <a:spLocks noGrp="1" noChangeArrowheads="1"/>
          </p:cNvSpPr>
          <p:nvPr>
            <p:ph type="subTitle" idx="1"/>
          </p:nvPr>
        </p:nvSpPr>
        <p:spPr/>
        <p:txBody>
          <a:bodyPr/>
          <a:lstStyle/>
          <a:p>
            <a:pPr eaLnBrk="1" hangingPunct="1"/>
            <a:r>
              <a:rPr lang="en-US" smtClean="0"/>
              <a:t>A Look at Adult Thinking</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Blends">
  <a:themeElements>
    <a:clrScheme name="Blends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fontScheme name="Blends">
      <a:majorFont>
        <a:latin typeface="Tahoma"/>
        <a:ea typeface=""/>
        <a:cs typeface="Arial"/>
      </a:majorFont>
      <a:minorFont>
        <a:latin typeface="Tahoma"/>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Blends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Blends 2">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Blends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Blends 4">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
      <a:clrScheme name="Blends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Blends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Blends</Template>
  <TotalTime>326</TotalTime>
  <Words>3526</Words>
  <Application>Microsoft Office PowerPoint</Application>
  <PresentationFormat>On-screen Show (4:3)</PresentationFormat>
  <Paragraphs>379</Paragraphs>
  <Slides>32</Slides>
  <Notes>32</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32</vt:i4>
      </vt:variant>
    </vt:vector>
  </HeadingPairs>
  <TitlesOfParts>
    <vt:vector size="39" baseType="lpstr">
      <vt:lpstr>Tahoma</vt:lpstr>
      <vt:lpstr>Arial</vt:lpstr>
      <vt:lpstr>Wingdings</vt:lpstr>
      <vt:lpstr>Calibri</vt:lpstr>
      <vt:lpstr>Times New Roman</vt:lpstr>
      <vt:lpstr>Blends</vt:lpstr>
      <vt:lpstr>Microsoft WordArt 3.2</vt:lpstr>
      <vt:lpstr>Early Adulthood</vt:lpstr>
      <vt:lpstr>Physical Development</vt:lpstr>
      <vt:lpstr>Physical Endurance</vt:lpstr>
      <vt:lpstr>Sexual Responsive</vt:lpstr>
      <vt:lpstr>Sexual Reproduction</vt:lpstr>
      <vt:lpstr>Fertility Treatments</vt:lpstr>
      <vt:lpstr>Problems Which Peak During Early Adulthood</vt:lpstr>
      <vt:lpstr>PowerPoint Presentation</vt:lpstr>
      <vt:lpstr>Cognitive Development</vt:lpstr>
      <vt:lpstr>Postformal Thinking</vt:lpstr>
      <vt:lpstr>Dialectical Thought</vt:lpstr>
      <vt:lpstr>Educational Concerns</vt:lpstr>
      <vt:lpstr>Psychosocial Development</vt:lpstr>
      <vt:lpstr>Developmental Tasks of Early Adulthood</vt:lpstr>
      <vt:lpstr>Developmental Tasks of Early Adulthood</vt:lpstr>
      <vt:lpstr>Theories of Early Adulthood:  Levinson</vt:lpstr>
      <vt:lpstr>Theories of Early Adulthood: Erikson</vt:lpstr>
      <vt:lpstr>Friendships As A Source of Intimacy</vt:lpstr>
      <vt:lpstr>Partners As A Source of Intimacy: Cohabitation</vt:lpstr>
      <vt:lpstr>Why Cohabit?</vt:lpstr>
      <vt:lpstr>Same-Sex Couples</vt:lpstr>
      <vt:lpstr>Mate Selection</vt:lpstr>
      <vt:lpstr>Sternberg’s Triangular Approach to Love</vt:lpstr>
      <vt:lpstr>Sternberg’s Types of Love</vt:lpstr>
      <vt:lpstr>Styles of Love</vt:lpstr>
      <vt:lpstr>John Lee’s Six Styles of Love</vt:lpstr>
      <vt:lpstr>John Lee’s Six Styles of Love</vt:lpstr>
      <vt:lpstr>Frames of Relationships  </vt:lpstr>
      <vt:lpstr>Frames of Relationships</vt:lpstr>
      <vt:lpstr>Frames of Relationships</vt:lpstr>
      <vt:lpstr>Social Psychological Theories</vt:lpstr>
      <vt:lpstr>Process of Disaffection:  Breaking Up</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Early Adulthood</dc:title>
  <dc:creator>Laura</dc:creator>
  <cp:lastModifiedBy>Shireen Deboo</cp:lastModifiedBy>
  <cp:revision>27</cp:revision>
  <dcterms:created xsi:type="dcterms:W3CDTF">2007-11-27T02:10:43Z</dcterms:created>
  <dcterms:modified xsi:type="dcterms:W3CDTF">2012-11-05T17:41:28Z</dcterms:modified>
</cp:coreProperties>
</file>