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2"/>
  </p:notesMasterIdLst>
  <p:sldIdLst>
    <p:sldId id="256" r:id="rId2"/>
    <p:sldId id="296" r:id="rId3"/>
    <p:sldId id="291" r:id="rId4"/>
    <p:sldId id="292" r:id="rId5"/>
    <p:sldId id="283" r:id="rId6"/>
    <p:sldId id="285" r:id="rId7"/>
    <p:sldId id="286" r:id="rId8"/>
    <p:sldId id="287" r:id="rId9"/>
    <p:sldId id="288" r:id="rId10"/>
    <p:sldId id="290" r:id="rId11"/>
    <p:sldId id="295" r:id="rId12"/>
    <p:sldId id="293" r:id="rId13"/>
    <p:sldId id="294" r:id="rId14"/>
    <p:sldId id="258" r:id="rId15"/>
    <p:sldId id="265" r:id="rId16"/>
    <p:sldId id="260" r:id="rId17"/>
    <p:sldId id="261" r:id="rId18"/>
    <p:sldId id="262" r:id="rId19"/>
    <p:sldId id="263" r:id="rId20"/>
    <p:sldId id="267" r:id="rId21"/>
    <p:sldId id="272" r:id="rId22"/>
    <p:sldId id="271" r:id="rId23"/>
    <p:sldId id="274" r:id="rId24"/>
    <p:sldId id="275" r:id="rId25"/>
    <p:sldId id="277" r:id="rId26"/>
    <p:sldId id="278" r:id="rId27"/>
    <p:sldId id="282" r:id="rId28"/>
    <p:sldId id="279" r:id="rId29"/>
    <p:sldId id="280" r:id="rId30"/>
    <p:sldId id="281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66"/>
    <a:srgbClr val="FFFFFF"/>
    <a:srgbClr val="CC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574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86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charset="0"/>
              </a:defRPr>
            </a:lvl1pPr>
          </a:lstStyle>
          <a:p>
            <a:fld id="{E41274DD-EFFB-4DE9-AD4D-1BF22353A4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63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9CB74F-4655-4A0B-AFF9-6D27B0754B9E}" type="slidenum">
              <a:rPr lang="en-US"/>
              <a:pPr/>
              <a:t>4</a:t>
            </a:fld>
            <a:endParaRPr lang="en-US"/>
          </a:p>
        </p:txBody>
      </p:sp>
      <p:sp>
        <p:nvSpPr>
          <p:cNvPr id="81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800"/>
              <a:t>As you look at these age structures, think about how these might influence ideas about aging. </a:t>
            </a:r>
          </a:p>
          <a:p>
            <a:pPr>
              <a:lnSpc>
                <a:spcPct val="80000"/>
              </a:lnSpc>
            </a:pPr>
            <a:endParaRPr lang="en-US" sz="800"/>
          </a:p>
          <a:p>
            <a:pPr>
              <a:lnSpc>
                <a:spcPct val="80000"/>
              </a:lnSpc>
            </a:pPr>
            <a:r>
              <a:rPr lang="en-US" sz="800"/>
              <a:t>What kinds of attitudes toward aging might have been held in 1900?</a:t>
            </a:r>
          </a:p>
          <a:p>
            <a:pPr>
              <a:lnSpc>
                <a:spcPct val="80000"/>
              </a:lnSpc>
            </a:pPr>
            <a:endParaRPr lang="en-US" sz="800"/>
          </a:p>
          <a:p>
            <a:pPr>
              <a:lnSpc>
                <a:spcPct val="80000"/>
              </a:lnSpc>
            </a:pPr>
            <a:r>
              <a:rPr lang="en-US" sz="800"/>
              <a:t>	Rare, revered?  Would there be the idea that “I don’t want to get old and be a burden?”  </a:t>
            </a:r>
          </a:p>
          <a:p>
            <a:pPr>
              <a:lnSpc>
                <a:spcPct val="80000"/>
              </a:lnSpc>
            </a:pPr>
            <a:endParaRPr lang="en-US" sz="800"/>
          </a:p>
          <a:p>
            <a:pPr>
              <a:lnSpc>
                <a:spcPct val="80000"/>
              </a:lnSpc>
            </a:pPr>
            <a:r>
              <a:rPr lang="en-US" sz="800"/>
              <a:t>	Probably not.  Few were old and burdensome for long periods.  </a:t>
            </a:r>
          </a:p>
          <a:p>
            <a:pPr>
              <a:lnSpc>
                <a:spcPct val="80000"/>
              </a:lnSpc>
            </a:pPr>
            <a:endParaRPr lang="en-US" sz="800"/>
          </a:p>
          <a:p>
            <a:pPr>
              <a:lnSpc>
                <a:spcPct val="80000"/>
              </a:lnSpc>
            </a:pPr>
            <a:r>
              <a:rPr lang="en-US" sz="800"/>
              <a:t>Look at 1960.  What happened?  Baby boomers (1946-1964).  How would attitudes toward aging change as a result?  </a:t>
            </a:r>
          </a:p>
          <a:p>
            <a:pPr>
              <a:lnSpc>
                <a:spcPct val="80000"/>
              </a:lnSpc>
            </a:pPr>
            <a:endParaRPr lang="en-US" sz="800"/>
          </a:p>
          <a:p>
            <a:pPr>
              <a:lnSpc>
                <a:spcPct val="80000"/>
              </a:lnSpc>
            </a:pPr>
            <a:r>
              <a:rPr lang="en-US" sz="800"/>
              <a:t>“The younger generation.”  Boomers get more attention, have to scramble for jobs.  How might this effect attitudes toward aging?  (Fuddy duddy?)</a:t>
            </a:r>
          </a:p>
          <a:p>
            <a:pPr>
              <a:lnSpc>
                <a:spcPct val="80000"/>
              </a:lnSpc>
            </a:pPr>
            <a:endParaRPr lang="en-US" sz="800"/>
          </a:p>
          <a:p>
            <a:pPr>
              <a:lnSpc>
                <a:spcPct val="80000"/>
              </a:lnSpc>
            </a:pPr>
            <a:r>
              <a:rPr lang="en-US" sz="800"/>
              <a:t>Now  look at today and 2040.  What’s happening?  How might that effect attitudes toward aging?  </a:t>
            </a:r>
          </a:p>
          <a:p>
            <a:pPr>
              <a:lnSpc>
                <a:spcPct val="80000"/>
              </a:lnSpc>
            </a:pPr>
            <a:endParaRPr lang="en-US" sz="800"/>
          </a:p>
          <a:p>
            <a:pPr>
              <a:lnSpc>
                <a:spcPct val="80000"/>
              </a:lnSpc>
            </a:pPr>
            <a:r>
              <a:rPr lang="en-US" sz="800"/>
              <a:t>Baby boomers might have viewed older generations as “passe”, but now must redefine aging to accommodate the increasing numbers.  </a:t>
            </a:r>
          </a:p>
          <a:p>
            <a:pPr>
              <a:lnSpc>
                <a:spcPct val="80000"/>
              </a:lnSpc>
            </a:pPr>
            <a:endParaRPr lang="en-US" sz="800"/>
          </a:p>
          <a:p>
            <a:pPr>
              <a:lnSpc>
                <a:spcPct val="80000"/>
              </a:lnSpc>
            </a:pPr>
            <a:r>
              <a:rPr lang="en-US" sz="800"/>
              <a:t>How might this impact you as a human service provider?  What images do you have of aging?  </a:t>
            </a:r>
          </a:p>
          <a:p>
            <a:pPr>
              <a:lnSpc>
                <a:spcPct val="80000"/>
              </a:lnSpc>
            </a:pPr>
            <a:endParaRPr lang="en-US" sz="800"/>
          </a:p>
          <a:p>
            <a:pPr>
              <a:lnSpc>
                <a:spcPct val="80000"/>
              </a:lnSpc>
            </a:pPr>
            <a:r>
              <a:rPr lang="en-US" sz="800"/>
              <a:t>How might this affect theory of aging?  </a:t>
            </a:r>
          </a:p>
          <a:p>
            <a:pPr>
              <a:lnSpc>
                <a:spcPct val="80000"/>
              </a:lnSpc>
            </a:pPr>
            <a:endParaRPr lang="en-US" sz="800"/>
          </a:p>
          <a:p>
            <a:pPr>
              <a:lnSpc>
                <a:spcPct val="80000"/>
              </a:lnSpc>
            </a:pPr>
            <a:r>
              <a:rPr lang="en-US" sz="800"/>
              <a:t>Until the 1960s/70s, the dominant theory of aging suggested that people begin to give up roles as they age and begin to detach or disengage from society.  Society disengages from them as well.  </a:t>
            </a:r>
          </a:p>
          <a:p>
            <a:pPr>
              <a:lnSpc>
                <a:spcPct val="80000"/>
              </a:lnSpc>
            </a:pPr>
            <a:endParaRPr lang="en-US" sz="800"/>
          </a:p>
          <a:p>
            <a:pPr>
              <a:lnSpc>
                <a:spcPct val="80000"/>
              </a:lnSpc>
            </a:pPr>
            <a:r>
              <a:rPr lang="en-US" sz="800"/>
              <a:t>More recently, a theory of continuity has been offered.  It calls for a connection between one’s past and present or a continuation of lifestyle.  (Is this a baby boomer idea?)</a:t>
            </a:r>
          </a:p>
          <a:p>
            <a:pPr>
              <a:lnSpc>
                <a:spcPct val="80000"/>
              </a:lnSpc>
            </a:pPr>
            <a:endParaRPr lang="en-US" sz="800"/>
          </a:p>
          <a:p>
            <a:pPr>
              <a:lnSpc>
                <a:spcPct val="80000"/>
              </a:lnSpc>
            </a:pPr>
            <a:r>
              <a:rPr lang="en-US" sz="800"/>
              <a:t>Let’s look at some interesting examples of continuity.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FE3AA4-2A36-4FF2-BAA2-54123EE82A79}" type="slidenum">
              <a:rPr lang="en-US"/>
              <a:pPr/>
              <a:t>5</a:t>
            </a:fld>
            <a:endParaRPr lang="en-US"/>
          </a:p>
        </p:txBody>
      </p:sp>
      <p:sp>
        <p:nvSpPr>
          <p:cNvPr id="69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9F7F66-BFF7-47E1-9470-7A3A99653F60}" type="slidenum">
              <a:rPr lang="en-US"/>
              <a:pPr/>
              <a:t>10</a:t>
            </a:fld>
            <a:endParaRPr lang="en-US"/>
          </a:p>
        </p:txBody>
      </p:sp>
      <p:sp>
        <p:nvSpPr>
          <p:cNvPr id="78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message would we get from this information as human service providers?</a:t>
            </a:r>
          </a:p>
          <a:p>
            <a:endParaRPr lang="en-US"/>
          </a:p>
          <a:p>
            <a:r>
              <a:rPr lang="en-US"/>
              <a:t>Don’t use “ELDERSPEAK” or baby talk. 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EF0FD9-68F9-49D4-9F8A-A3E5BC40FF93}" type="slidenum">
              <a:rPr lang="en-US"/>
              <a:pPr/>
              <a:t>13</a:t>
            </a:fld>
            <a:endParaRPr lang="en-US"/>
          </a:p>
        </p:txBody>
      </p:sp>
      <p:sp>
        <p:nvSpPr>
          <p:cNvPr id="84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Not all people experience the same level of activity with age.  As you think about providing help to older people, how could you use a strength-based approach? 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4301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430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14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43015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16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301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02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302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3022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3024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629B6CF-E0EE-4A88-8A45-977F5E9564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C34B81-4FCF-4122-8C39-901ED5A02C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788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C0615A-F6A5-4F0A-A6C4-62A3CF3FAF8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37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FDD6BC3-A8C3-49C1-856F-C7130168F2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52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7ED1245-6A0F-44A0-8ABF-FD39B1EC5C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7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2B24AC2-21FF-46F9-AA76-6B3B169384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088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6BED2-39E0-464C-911C-34E65B92C8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562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026CE-B147-4CAE-89EF-9888C0D2A6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698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53932B-B8F5-43B2-B487-437619344C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713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CBA88-066D-43B4-9C1E-E49F097D59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02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41B64-CCA6-4A26-8477-A006F9E816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993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2292E-B4B6-4AD2-9153-820866728A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822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4290F5-55E4-494B-9BDB-7F99CAB56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FE187-6DAA-48DC-8980-FE6DD884D2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04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4199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9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9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9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24232AA6-D98F-47C4-B43C-4A42F276DD2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hnmayall.com/" TargetMode="External"/><Relationship Id="rId2" Type="http://schemas.openxmlformats.org/officeDocument/2006/relationships/hyperlink" Target="http://www.margaritaville.com/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hyperlink" Target="http://www.margaritaville.com/index.php?page=tour" TargetMode="External"/><Relationship Id="rId4" Type="http://schemas.openxmlformats.org/officeDocument/2006/relationships/hyperlink" Target="http://www.iridiumjazzclub.com/talent.php?talent=1&amp;month=04&amp;year=2008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todaysseniorsnetwork.com/Wheel%2520chair%2520patient,%2520nursing%2520homes%2520elderly%2520caregiving.jpg&amp;imgrefurl=http://todaysseniorsnetwork.com/who_will_care.htm&amp;h=1024&amp;w=683&amp;sz=110&amp;hl=en&amp;start=1&amp;tbnid=V0sdQ2W-6t3EaM:&amp;tbnh=150&amp;tbnw=100&amp;prev=/images%3Fq%3Dfrail%2Belderly%26gbv%3D2%26hl%3Den" TargetMode="External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nsus.gov/prod/2006pubs/p23-209.pdf" TargetMode="Externa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wmf"/><Relationship Id="rId7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wmf"/><Relationship Id="rId9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Late Adulthood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962400"/>
            <a:ext cx="6400800" cy="1752600"/>
          </a:xfrm>
        </p:spPr>
        <p:txBody>
          <a:bodyPr/>
          <a:lstStyle/>
          <a:p>
            <a:pPr algn="l"/>
            <a:r>
              <a:rPr lang="en-US"/>
              <a:t>A Look at Variations and Theories of Late Adulthood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About half of people over 70 have hearing loss.</a:t>
            </a:r>
          </a:p>
          <a:p>
            <a:pPr lvl="1"/>
            <a:r>
              <a:rPr lang="en-US"/>
              <a:t>True</a:t>
            </a:r>
          </a:p>
          <a:p>
            <a:pPr lvl="1"/>
            <a:r>
              <a:rPr lang="en-US"/>
              <a:t>False</a:t>
            </a:r>
          </a:p>
          <a:p>
            <a:pPr lvl="1"/>
            <a:r>
              <a:rPr lang="en-US"/>
              <a:t>False.  About a third experience hearing loss. Rates go to almost half for people over 85.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Theories of Aging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Integrity vs. Despair</a:t>
            </a:r>
          </a:p>
          <a:p>
            <a:r>
              <a:rPr lang="en-US"/>
              <a:t>Disengagement Theory</a:t>
            </a:r>
          </a:p>
          <a:p>
            <a:r>
              <a:rPr lang="en-US"/>
              <a:t>Activity Theory</a:t>
            </a:r>
          </a:p>
          <a:p>
            <a:r>
              <a:rPr lang="en-US"/>
              <a:t>Continuity Theory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Continuity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>
                <a:hlinkClick r:id="rId2"/>
              </a:rPr>
              <a:t>Jimmy Buffet</a:t>
            </a:r>
            <a:endParaRPr lang="en-US" sz="2800"/>
          </a:p>
          <a:p>
            <a:r>
              <a:rPr lang="en-US" sz="2800">
                <a:hlinkClick r:id="rId3"/>
              </a:rPr>
              <a:t>John Mayall</a:t>
            </a:r>
            <a:endParaRPr lang="en-US" sz="2800"/>
          </a:p>
          <a:p>
            <a:r>
              <a:rPr lang="en-US" sz="2800">
                <a:hlinkClick r:id="rId4"/>
              </a:rPr>
              <a:t>Les Paul</a:t>
            </a:r>
            <a:endParaRPr lang="en-US" sz="2800"/>
          </a:p>
        </p:txBody>
      </p:sp>
      <p:pic>
        <p:nvPicPr>
          <p:cNvPr id="82949" name="Picture 5" descr="HOME_PCARD_tourdates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733800"/>
            <a:ext cx="5181600" cy="178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Variations in Aging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82688" y="2017713"/>
            <a:ext cx="3810000" cy="1973262"/>
          </a:xfrm>
        </p:spPr>
        <p:txBody>
          <a:bodyPr/>
          <a:lstStyle/>
          <a:p>
            <a:endParaRPr lang="en-US" sz="2400"/>
          </a:p>
        </p:txBody>
      </p:sp>
      <p:sp>
        <p:nvSpPr>
          <p:cNvPr id="83972" name="Rectangle 4"/>
          <p:cNvSpPr>
            <a:spLocks noGrp="1" noChangeArrowheads="1"/>
          </p:cNvSpPr>
          <p:nvPr>
            <p:ph sz="quarter" idx="2"/>
          </p:nvPr>
        </p:nvSpPr>
        <p:spPr>
          <a:xfrm>
            <a:off x="5108575" y="2017713"/>
            <a:ext cx="3810000" cy="1973262"/>
          </a:xfrm>
        </p:spPr>
        <p:txBody>
          <a:bodyPr/>
          <a:lstStyle/>
          <a:p>
            <a:endParaRPr lang="en-US" sz="2400"/>
          </a:p>
        </p:txBody>
      </p:sp>
      <p:sp>
        <p:nvSpPr>
          <p:cNvPr id="83973" name="Rectangle 5"/>
          <p:cNvSpPr>
            <a:spLocks noGrp="1" noChangeArrowheads="1"/>
          </p:cNvSpPr>
          <p:nvPr>
            <p:ph sz="quarter" idx="3"/>
          </p:nvPr>
        </p:nvSpPr>
        <p:spPr>
          <a:xfrm>
            <a:off x="1182688" y="4159250"/>
            <a:ext cx="3810000" cy="1973263"/>
          </a:xfrm>
        </p:spPr>
        <p:txBody>
          <a:bodyPr/>
          <a:lstStyle/>
          <a:p>
            <a:endParaRPr lang="en-US" sz="2400"/>
          </a:p>
        </p:txBody>
      </p:sp>
      <p:sp>
        <p:nvSpPr>
          <p:cNvPr id="83974" name="Rectangle 6"/>
          <p:cNvSpPr>
            <a:spLocks noGrp="1" noChangeArrowheads="1"/>
          </p:cNvSpPr>
          <p:nvPr>
            <p:ph sz="quarter" idx="4"/>
          </p:nvPr>
        </p:nvSpPr>
        <p:spPr>
          <a:xfrm>
            <a:off x="5145088" y="4159250"/>
            <a:ext cx="3810000" cy="1973263"/>
          </a:xfrm>
        </p:spPr>
        <p:txBody>
          <a:bodyPr/>
          <a:lstStyle/>
          <a:p>
            <a:endParaRPr lang="en-US" sz="2400"/>
          </a:p>
        </p:txBody>
      </p:sp>
      <p:pic>
        <p:nvPicPr>
          <p:cNvPr id="83975" name="Picture 7" descr="Wheel%2520chair%2520patient,%2520nursing%2520homes%2520elderly%2520caregivi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14600"/>
            <a:ext cx="14732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76" name="Picture 8" descr="coup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8100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77" name="Picture 9" descr="2320106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362200"/>
            <a:ext cx="23812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78" name="Picture 10" descr="NIA514DCOLY1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0386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Health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Most report good health</a:t>
            </a:r>
          </a:p>
          <a:p>
            <a:r>
              <a:rPr lang="en-US"/>
              <a:t>Most report being “very satisfied” with their life</a:t>
            </a:r>
          </a:p>
          <a:p>
            <a:r>
              <a:rPr lang="en-US"/>
              <a:t>1.6 million of the 38.9 million over 65 are in nursing homes</a:t>
            </a:r>
          </a:p>
          <a:p>
            <a:r>
              <a:rPr lang="en-US"/>
              <a:t>But 85+ on increase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 Life Expectancy	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1900, 47.3</a:t>
            </a:r>
          </a:p>
          <a:p>
            <a:r>
              <a:rPr lang="en-US"/>
              <a:t>In 2007:</a:t>
            </a:r>
          </a:p>
          <a:p>
            <a:pPr lvl="1"/>
            <a:r>
              <a:rPr lang="en-US"/>
              <a:t>White females 80.4  </a:t>
            </a:r>
          </a:p>
          <a:p>
            <a:pPr lvl="1"/>
            <a:r>
              <a:rPr lang="en-US"/>
              <a:t>Black females 76.8</a:t>
            </a:r>
          </a:p>
          <a:p>
            <a:pPr lvl="1"/>
            <a:r>
              <a:rPr lang="en-US"/>
              <a:t>White males 75.4</a:t>
            </a:r>
          </a:p>
          <a:p>
            <a:pPr lvl="1"/>
            <a:r>
              <a:rPr lang="en-US"/>
              <a:t>Black males 70 (historic racism)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Primary and Secondary Aging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Primary Aging-inevitable changes associated with age</a:t>
            </a:r>
          </a:p>
          <a:p>
            <a:r>
              <a:rPr lang="en-US"/>
              <a:t>Secondary Aging-changes caused by illness or disease</a:t>
            </a:r>
          </a:p>
          <a:p>
            <a:r>
              <a:rPr lang="en-US"/>
              <a:t>The importance of making the distinction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Primary Aging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1587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Skin and Hair</a:t>
            </a:r>
          </a:p>
          <a:p>
            <a:pPr>
              <a:lnSpc>
                <a:spcPct val="90000"/>
              </a:lnSpc>
            </a:pPr>
            <a:r>
              <a:rPr lang="en-US" sz="2800"/>
              <a:t>Height and Weight</a:t>
            </a:r>
          </a:p>
          <a:p>
            <a:pPr>
              <a:lnSpc>
                <a:spcPct val="90000"/>
              </a:lnSpc>
            </a:pPr>
            <a:r>
              <a:rPr lang="en-US" sz="2800"/>
              <a:t>Body Fat</a:t>
            </a:r>
          </a:p>
          <a:p>
            <a:pPr>
              <a:lnSpc>
                <a:spcPct val="90000"/>
              </a:lnSpc>
            </a:pPr>
            <a:r>
              <a:rPr lang="en-US" sz="2800"/>
              <a:t>Eye Problems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8% of those over 75</a:t>
            </a:r>
          </a:p>
          <a:p>
            <a:pPr>
              <a:lnSpc>
                <a:spcPct val="90000"/>
              </a:lnSpc>
            </a:pPr>
            <a:r>
              <a:rPr lang="en-US" sz="2800"/>
              <a:t>Hearing Loss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Almost ½ of those over 80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‘elderspeak’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3686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Secondary Aging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1587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Arthritis</a:t>
            </a:r>
          </a:p>
          <a:p>
            <a:pPr>
              <a:lnSpc>
                <a:spcPct val="90000"/>
              </a:lnSpc>
            </a:pPr>
            <a:r>
              <a:rPr lang="en-US" sz="2400"/>
              <a:t>Hypertension</a:t>
            </a:r>
          </a:p>
          <a:p>
            <a:pPr>
              <a:lnSpc>
                <a:spcPct val="90000"/>
              </a:lnSpc>
            </a:pPr>
            <a:r>
              <a:rPr lang="en-US" sz="2400"/>
              <a:t>Heart Disease and Stroke</a:t>
            </a:r>
          </a:p>
          <a:p>
            <a:pPr>
              <a:lnSpc>
                <a:spcPct val="90000"/>
              </a:lnSpc>
            </a:pPr>
            <a:r>
              <a:rPr lang="en-US" sz="2400"/>
              <a:t>Diabetes</a:t>
            </a:r>
          </a:p>
          <a:p>
            <a:pPr>
              <a:lnSpc>
                <a:spcPct val="90000"/>
              </a:lnSpc>
            </a:pPr>
            <a:r>
              <a:rPr lang="en-US" sz="2400"/>
              <a:t>Cancer</a:t>
            </a:r>
          </a:p>
          <a:p>
            <a:pPr>
              <a:lnSpc>
                <a:spcPct val="90000"/>
              </a:lnSpc>
            </a:pPr>
            <a:r>
              <a:rPr lang="en-US" sz="2400"/>
              <a:t>Osteoporosis</a:t>
            </a:r>
          </a:p>
          <a:p>
            <a:pPr>
              <a:lnSpc>
                <a:spcPct val="90000"/>
              </a:lnSpc>
            </a:pPr>
            <a:r>
              <a:rPr lang="en-US" sz="2400"/>
              <a:t>Alzheimer’s Disease</a:t>
            </a: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5141913" y="2330450"/>
          <a:ext cx="3813175" cy="348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3" name="Photo Editor Photo" r:id="rId3" imgW="2723810" imgH="2295238" progId="MSPhotoEd.3">
                  <p:embed/>
                </p:oleObj>
              </mc:Choice>
              <mc:Fallback>
                <p:oleObj name="Photo Editor Photo" r:id="rId3" imgW="2723810" imgH="2295238" progId="MSPhotoEd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1913" y="2330450"/>
                        <a:ext cx="3813175" cy="3487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Do We Age?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en-US"/>
              <a:t>Cell life</a:t>
            </a:r>
          </a:p>
          <a:p>
            <a:pPr marL="914400" lvl="1" indent="-457200"/>
            <a:r>
              <a:rPr lang="en-US"/>
              <a:t>Hayflick limit</a:t>
            </a:r>
          </a:p>
          <a:p>
            <a:pPr marL="914400" lvl="1" indent="-457200"/>
            <a:r>
              <a:rPr lang="en-US"/>
              <a:t>telomeres</a:t>
            </a:r>
          </a:p>
          <a:p>
            <a:pPr marL="533400" indent="-533400"/>
            <a:r>
              <a:rPr lang="en-US"/>
              <a:t>Free Radical Theory</a:t>
            </a:r>
          </a:p>
          <a:p>
            <a:pPr marL="533400" indent="-533400"/>
            <a:r>
              <a:rPr lang="en-US"/>
              <a:t>Protein Crosslinking</a:t>
            </a:r>
          </a:p>
          <a:p>
            <a:pPr marL="533400" indent="-533400"/>
            <a:r>
              <a:rPr lang="en-US"/>
              <a:t>DNA damage from pollutants</a:t>
            </a:r>
          </a:p>
          <a:p>
            <a:pPr marL="533400" indent="-533400"/>
            <a:r>
              <a:rPr lang="en-US"/>
              <a:t>Decline in immune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Defining Late Adulthood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Census Categories</a:t>
            </a:r>
          </a:p>
          <a:p>
            <a:pPr lvl="1"/>
            <a:r>
              <a:rPr lang="en-US"/>
              <a:t>65-74; 75-84; 85-100; 100+</a:t>
            </a:r>
          </a:p>
          <a:p>
            <a:r>
              <a:rPr lang="en-US"/>
              <a:t>Quality of Life</a:t>
            </a:r>
          </a:p>
          <a:p>
            <a:pPr lvl="1"/>
            <a:r>
              <a:rPr lang="en-US"/>
              <a:t>Optimal aging</a:t>
            </a:r>
          </a:p>
          <a:p>
            <a:pPr lvl="1"/>
            <a:r>
              <a:rPr lang="en-US"/>
              <a:t>Normal aging</a:t>
            </a:r>
          </a:p>
          <a:p>
            <a:pPr lvl="1"/>
            <a:r>
              <a:rPr lang="en-US"/>
              <a:t>Impaired aging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214313"/>
            <a:ext cx="7793037" cy="1462087"/>
          </a:xfrm>
        </p:spPr>
        <p:txBody>
          <a:bodyPr/>
          <a:lstStyle/>
          <a:p>
            <a:r>
              <a:rPr lang="en-US"/>
              <a:t>Late Adulthood and Exercise</a:t>
            </a:r>
          </a:p>
        </p:txBody>
      </p:sp>
      <p:pic>
        <p:nvPicPr>
          <p:cNvPr id="47111" name="Picture 7" descr="aerobicactivity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0938" y="298450"/>
            <a:ext cx="7804150" cy="5749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Aging Affects Memory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Sensory Register</a:t>
            </a:r>
          </a:p>
          <a:p>
            <a:r>
              <a:rPr lang="en-US"/>
              <a:t>Working Memory</a:t>
            </a:r>
          </a:p>
          <a:p>
            <a:r>
              <a:rPr lang="en-US"/>
              <a:t>Long-term Memory</a:t>
            </a:r>
          </a:p>
          <a:p>
            <a:r>
              <a:rPr lang="en-US"/>
              <a:t>Keeping the brain healthy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/>
              <a:t>Cognitive Changes in Late Adulthood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/>
              <a:t>A Look At Normal and Disease Related Changes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Abnormal Loss of Cognitive Functioning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Organic/Disease Related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Dementia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Alzheimer’s Disease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Multi-infarct dementia (MID)</a:t>
            </a:r>
          </a:p>
          <a:p>
            <a:pPr>
              <a:lnSpc>
                <a:spcPct val="80000"/>
              </a:lnSpc>
            </a:pPr>
            <a:r>
              <a:rPr lang="en-US" sz="2800"/>
              <a:t>Nonorganic/Preventable Causes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Depression (suicide rates high)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Alcoholism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Mixing Medications/Overmedication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Poor Nutrition</a:t>
            </a:r>
          </a:p>
          <a:p>
            <a:pPr>
              <a:lnSpc>
                <a:spcPct val="80000"/>
              </a:lnSpc>
            </a:pPr>
            <a:r>
              <a:rPr lang="en-US" sz="2800"/>
              <a:t>Delirium?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/>
              <a:t>Psychosocial Development in Late Adulthood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/>
              <a:t>A Look At Family Life, Friendship, and Work in Late Adulthood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Productivity in Late Adulthood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Work </a:t>
            </a:r>
          </a:p>
          <a:p>
            <a:r>
              <a:rPr lang="en-US"/>
              <a:t>Education (Elderhostel)</a:t>
            </a:r>
          </a:p>
          <a:p>
            <a:r>
              <a:rPr lang="en-US"/>
              <a:t>Volunteerism (more informal than formal); virtual volunteering</a:t>
            </a:r>
          </a:p>
          <a:p>
            <a:r>
              <a:rPr lang="en-US"/>
              <a:t>Political activism (high)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Relationships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Marriage</a:t>
            </a:r>
          </a:p>
          <a:p>
            <a:r>
              <a:rPr lang="en-US" sz="2800"/>
              <a:t>Widowhood</a:t>
            </a:r>
          </a:p>
          <a:p>
            <a:r>
              <a:rPr lang="en-US" sz="2800"/>
              <a:t>Divorce</a:t>
            </a:r>
          </a:p>
          <a:p>
            <a:r>
              <a:rPr lang="en-US" sz="2800"/>
              <a:t>Never Married</a:t>
            </a:r>
          </a:p>
          <a:p>
            <a:r>
              <a:rPr lang="en-US" sz="2800"/>
              <a:t>Cohabitation (SAGE)</a:t>
            </a:r>
          </a:p>
          <a:p>
            <a:r>
              <a:rPr lang="en-US" sz="2800"/>
              <a:t>Friendships (socioemotional selectivity theory)</a:t>
            </a:r>
          </a:p>
          <a:p>
            <a:r>
              <a:rPr lang="en-US" sz="2800"/>
              <a:t>Residence/Neighbors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Types of Grandparents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Remote (30 percent)</a:t>
            </a:r>
          </a:p>
          <a:p>
            <a:r>
              <a:rPr lang="en-US"/>
              <a:t>Companionate (55 percent)</a:t>
            </a:r>
          </a:p>
          <a:p>
            <a:r>
              <a:rPr lang="en-US"/>
              <a:t>Involved (15 percent)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Frail Elderly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Number expected to increase</a:t>
            </a:r>
          </a:p>
          <a:p>
            <a:r>
              <a:rPr lang="en-US" sz="2800"/>
              <a:t>Most cared for by friends or relatives</a:t>
            </a:r>
          </a:p>
          <a:p>
            <a:r>
              <a:rPr lang="en-US" sz="2800"/>
              <a:t>Caregiver is typically either spouse, daughter, or daughter-in-law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Frail Elderly in Nursing Homes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Nursing homes and basic needs</a:t>
            </a:r>
          </a:p>
          <a:p>
            <a:r>
              <a:rPr lang="en-US"/>
              <a:t>Quality of life is often poor</a:t>
            </a:r>
          </a:p>
          <a:p>
            <a:r>
              <a:rPr lang="en-US"/>
              <a:t>Residents lack independence</a:t>
            </a:r>
          </a:p>
          <a:p>
            <a:r>
              <a:rPr lang="en-US"/>
              <a:t>“Infantilization”</a:t>
            </a:r>
          </a:p>
          <a:p>
            <a:r>
              <a:rPr lang="en-US"/>
              <a:t>Psychological/social needs not met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Age Structures in Society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Population Pyramids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Elderly Abuse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Financial abuse</a:t>
            </a:r>
          </a:p>
          <a:p>
            <a:r>
              <a:rPr lang="en-US"/>
              <a:t>Neglect</a:t>
            </a:r>
          </a:p>
          <a:p>
            <a:r>
              <a:rPr lang="en-US"/>
              <a:t>Granny dumping (100,000-200,000 annually)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4000"/>
              <a:t>Source: U.S. Department of Census (He et als., 2005)</a:t>
            </a:r>
          </a:p>
        </p:txBody>
      </p:sp>
      <p:pic>
        <p:nvPicPr>
          <p:cNvPr id="80899" name="Picture 3"/>
          <p:cNvPicPr>
            <a:picLocks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51088" y="2017713"/>
            <a:ext cx="1471612" cy="1973262"/>
          </a:xfrm>
          <a:noFill/>
          <a:ln/>
        </p:spPr>
      </p:pic>
      <p:pic>
        <p:nvPicPr>
          <p:cNvPr id="80900" name="Picture 4"/>
          <p:cNvPicPr>
            <a:picLocks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8450" y="2017713"/>
            <a:ext cx="1476375" cy="1973262"/>
          </a:xfrm>
          <a:noFill/>
          <a:ln/>
        </p:spPr>
      </p:pic>
      <p:pic>
        <p:nvPicPr>
          <p:cNvPr id="80901" name="Picture 5"/>
          <p:cNvPicPr>
            <a:picLocks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2313" y="2017713"/>
            <a:ext cx="1481137" cy="1973262"/>
          </a:xfrm>
          <a:noFill/>
          <a:ln/>
        </p:spPr>
      </p:pic>
      <p:pic>
        <p:nvPicPr>
          <p:cNvPr id="80902" name="Picture 6"/>
          <p:cNvPicPr>
            <a:picLocks noChangeAspect="1" noChangeArrowheads="1"/>
          </p:cNvPicPr>
          <p:nvPr>
            <p:ph sz="quarter" idx="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4343400"/>
            <a:ext cx="1430338" cy="1785938"/>
          </a:xfrm>
          <a:noFill/>
          <a:ln/>
        </p:spPr>
      </p:pic>
      <p:pic>
        <p:nvPicPr>
          <p:cNvPr id="809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343400"/>
            <a:ext cx="1498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9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343400"/>
            <a:ext cx="1487488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9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343400"/>
            <a:ext cx="1493838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Unhappy Birthday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Stereotypes of Late Adulthood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 Your Knowledge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There are about 10 million people aged 65 and older living in the United States.</a:t>
            </a:r>
          </a:p>
          <a:p>
            <a:pPr lvl="1"/>
            <a:r>
              <a:rPr lang="en-US"/>
              <a:t>True</a:t>
            </a:r>
          </a:p>
          <a:p>
            <a:pPr lvl="1"/>
            <a:r>
              <a:rPr lang="en-US"/>
              <a:t>False</a:t>
            </a:r>
          </a:p>
          <a:p>
            <a:pPr lvl="1"/>
            <a:r>
              <a:rPr lang="en-US"/>
              <a:t>False.  There are about 38.9 million people 65+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About half of those over 65 are in nursing homes.</a:t>
            </a:r>
          </a:p>
          <a:p>
            <a:pPr lvl="1"/>
            <a:r>
              <a:rPr lang="en-US"/>
              <a:t>True</a:t>
            </a:r>
          </a:p>
          <a:p>
            <a:pPr lvl="1"/>
            <a:r>
              <a:rPr lang="en-US"/>
              <a:t>False</a:t>
            </a:r>
          </a:p>
          <a:p>
            <a:pPr lvl="1"/>
            <a:r>
              <a:rPr lang="en-US"/>
              <a:t>False.  Of those 38.9 million, only 1.6 million live in nursing homes.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number of people with Alzheimer’s disease is expected to increase by 2030.  </a:t>
            </a:r>
          </a:p>
          <a:p>
            <a:pPr lvl="1"/>
            <a:r>
              <a:rPr lang="en-US"/>
              <a:t>True</a:t>
            </a:r>
          </a:p>
          <a:p>
            <a:pPr lvl="1"/>
            <a:r>
              <a:rPr lang="en-US"/>
              <a:t>False</a:t>
            </a:r>
          </a:p>
          <a:p>
            <a:pPr lvl="1"/>
            <a:r>
              <a:rPr lang="en-US"/>
              <a:t>True.  As more people enter late adulthood, cases of Alzheimer’s disease will increase.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258</TotalTime>
  <Words>634</Words>
  <Application>Microsoft Office PowerPoint</Application>
  <PresentationFormat>On-screen Show (4:3)</PresentationFormat>
  <Paragraphs>167</Paragraphs>
  <Slides>30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Times New Roman</vt:lpstr>
      <vt:lpstr>Tahoma</vt:lpstr>
      <vt:lpstr>Wingdings</vt:lpstr>
      <vt:lpstr>Arial</vt:lpstr>
      <vt:lpstr>Blends</vt:lpstr>
      <vt:lpstr>Microsoft Photo Editor 3.0 Photo</vt:lpstr>
      <vt:lpstr>Late Adulthood</vt:lpstr>
      <vt:lpstr>Defining Late Adulthood</vt:lpstr>
      <vt:lpstr>Age Structures in Society</vt:lpstr>
      <vt:lpstr>Source: U.S. Department of Census (He et als., 2005)</vt:lpstr>
      <vt:lpstr>Unhappy Birthday</vt:lpstr>
      <vt:lpstr>Test Your Knowledge</vt:lpstr>
      <vt:lpstr>PowerPoint Presentation</vt:lpstr>
      <vt:lpstr>PowerPoint Presentation</vt:lpstr>
      <vt:lpstr>PowerPoint Presentation</vt:lpstr>
      <vt:lpstr>PowerPoint Presentation</vt:lpstr>
      <vt:lpstr>Theories of Aging</vt:lpstr>
      <vt:lpstr>Continuity</vt:lpstr>
      <vt:lpstr>Variations in Aging</vt:lpstr>
      <vt:lpstr>Health</vt:lpstr>
      <vt:lpstr>Average Life Expectancy </vt:lpstr>
      <vt:lpstr>Primary and Secondary Aging</vt:lpstr>
      <vt:lpstr>Primary Aging</vt:lpstr>
      <vt:lpstr>Secondary Aging</vt:lpstr>
      <vt:lpstr>Why Do We Age?</vt:lpstr>
      <vt:lpstr>Late Adulthood and Exercise</vt:lpstr>
      <vt:lpstr>How Aging Affects Memory</vt:lpstr>
      <vt:lpstr>Cognitive Changes in Late Adulthood</vt:lpstr>
      <vt:lpstr>Abnormal Loss of Cognitive Functioning</vt:lpstr>
      <vt:lpstr>Psychosocial Development in Late Adulthood</vt:lpstr>
      <vt:lpstr>Productivity in Late Adulthood</vt:lpstr>
      <vt:lpstr>Relationships</vt:lpstr>
      <vt:lpstr>Types of Grandparents</vt:lpstr>
      <vt:lpstr>Frail Elderly</vt:lpstr>
      <vt:lpstr>Frail Elderly in Nursing Homes</vt:lpstr>
      <vt:lpstr>Elderly Abuse</vt:lpstr>
    </vt:vector>
  </TitlesOfParts>
  <Company>Tarrant County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Biosocial Aspects of Late Adulthood</dc:title>
  <dc:creator>LAURA.OVERSTREET</dc:creator>
  <cp:lastModifiedBy>Shireen Deboo</cp:lastModifiedBy>
  <cp:revision>22</cp:revision>
  <cp:lastPrinted>1601-01-01T00:00:00Z</cp:lastPrinted>
  <dcterms:created xsi:type="dcterms:W3CDTF">2004-04-26T14:44:36Z</dcterms:created>
  <dcterms:modified xsi:type="dcterms:W3CDTF">2012-11-05T18:31:51Z</dcterms:modified>
</cp:coreProperties>
</file>