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2"/>
  </p:notesMasterIdLst>
  <p:sldIdLst>
    <p:sldId id="257" r:id="rId2"/>
    <p:sldId id="258" r:id="rId3"/>
    <p:sldId id="259" r:id="rId4"/>
    <p:sldId id="269" r:id="rId5"/>
    <p:sldId id="260" r:id="rId6"/>
    <p:sldId id="266" r:id="rId7"/>
    <p:sldId id="270" r:id="rId8"/>
    <p:sldId id="271" r:id="rId9"/>
    <p:sldId id="273" r:id="rId10"/>
    <p:sldId id="272" r:id="rId11"/>
    <p:sldId id="274" r:id="rId12"/>
    <p:sldId id="275" r:id="rId13"/>
    <p:sldId id="282" r:id="rId14"/>
    <p:sldId id="284" r:id="rId15"/>
    <p:sldId id="285" r:id="rId16"/>
    <p:sldId id="287" r:id="rId17"/>
    <p:sldId id="261" r:id="rId18"/>
    <p:sldId id="262" r:id="rId19"/>
    <p:sldId id="263" r:id="rId20"/>
    <p:sldId id="288" r:id="rId21"/>
    <p:sldId id="290" r:id="rId22"/>
    <p:sldId id="291" r:id="rId23"/>
    <p:sldId id="305" r:id="rId24"/>
    <p:sldId id="292" r:id="rId25"/>
    <p:sldId id="304" r:id="rId26"/>
    <p:sldId id="294" r:id="rId27"/>
    <p:sldId id="300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7" r:id="rId36"/>
    <p:sldId id="316" r:id="rId37"/>
    <p:sldId id="313" r:id="rId38"/>
    <p:sldId id="314" r:id="rId39"/>
    <p:sldId id="315" r:id="rId40"/>
    <p:sldId id="318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FFFFF"/>
    <a:srgbClr val="CC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7" autoAdjust="0"/>
    <p:restoredTop sz="945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00759FF-A054-4704-A415-077A69E53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98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62540FC-B3A4-4645-A0F6-0CEF1E012587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D0FF44A-5370-4AA1-BC9B-0E6B43854A5E}" type="slidenum">
              <a:rPr lang="en-US" smtClean="0">
                <a:latin typeface="Times New Roman" pitchFamily="18" charset="0"/>
              </a:rPr>
              <a:pPr/>
              <a:t>10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C0C316C-C687-45EE-BCEF-879DFC4F1C6F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1059A4F-7692-4A2F-A480-D314FA3EF721}" type="slidenum">
              <a:rPr lang="en-US" smtClean="0">
                <a:latin typeface="Times New Roman" pitchFamily="18" charset="0"/>
              </a:rPr>
              <a:pPr/>
              <a:t>12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9C639D7-79ED-4652-91AE-EB22159E6E68}" type="slidenum">
              <a:rPr lang="en-US" smtClean="0">
                <a:latin typeface="Times New Roman" pitchFamily="18" charset="0"/>
              </a:rPr>
              <a:pPr/>
              <a:t>13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B4B78C3-3716-440C-8F7B-90C8090C0712}" type="slidenum">
              <a:rPr lang="en-US" smtClean="0">
                <a:latin typeface="Times New Roman" pitchFamily="18" charset="0"/>
              </a:rPr>
              <a:pPr/>
              <a:t>14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5C7DC8D-BBB1-45FC-B2D7-A1B3C35B44B6}" type="slidenum">
              <a:rPr lang="en-US" smtClean="0">
                <a:latin typeface="Times New Roman" pitchFamily="18" charset="0"/>
              </a:rPr>
              <a:pPr/>
              <a:t>15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7CDBE3E-16B6-4C0E-9889-EFC98DE6A647}" type="slidenum">
              <a:rPr lang="en-US" smtClean="0">
                <a:latin typeface="Times New Roman" pitchFamily="18" charset="0"/>
              </a:rPr>
              <a:pPr/>
              <a:t>16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5DB5998-028A-4465-98A3-EF752BC75FCE}" type="slidenum">
              <a:rPr lang="en-US" smtClean="0">
                <a:latin typeface="Times New Roman" pitchFamily="18" charset="0"/>
              </a:rPr>
              <a:pPr/>
              <a:t>17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997E422-3D1F-4A02-957F-901723E0122D}" type="slidenum">
              <a:rPr lang="en-US" smtClean="0">
                <a:latin typeface="Times New Roman" pitchFamily="18" charset="0"/>
              </a:rPr>
              <a:pPr/>
              <a:t>18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162DFA4-96C0-4CF8-B42B-7DFBAC822E2E}" type="slidenum">
              <a:rPr lang="en-US" smtClean="0">
                <a:latin typeface="Times New Roman" pitchFamily="18" charset="0"/>
              </a:rPr>
              <a:pPr/>
              <a:t>19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935B4D8-4CE6-450C-BD9E-FFEF3E632D6C}" type="slidenum">
              <a:rPr lang="en-US" smtClean="0">
                <a:latin typeface="Times New Roman" pitchFamily="18" charset="0"/>
              </a:rPr>
              <a:pPr/>
              <a:t>2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43768FB-C3C0-46B4-9026-23967EE95D2C}" type="slidenum">
              <a:rPr lang="en-US" smtClean="0">
                <a:latin typeface="Times New Roman" pitchFamily="18" charset="0"/>
              </a:rPr>
              <a:pPr/>
              <a:t>20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8FFAABB-DAC2-485E-93C4-B23A58CB74FD}" type="slidenum">
              <a:rPr lang="en-US" smtClean="0">
                <a:latin typeface="Times New Roman" pitchFamily="18" charset="0"/>
              </a:rPr>
              <a:pPr/>
              <a:t>21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05D28B7-D8FB-48C5-B43D-74E4E4B465C6}" type="slidenum">
              <a:rPr lang="en-US" smtClean="0">
                <a:latin typeface="Times New Roman" pitchFamily="18" charset="0"/>
              </a:rPr>
              <a:pPr/>
              <a:t>22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1B8531B5-C6C1-4B1A-8404-DE603C274166}" type="slidenum">
              <a:rPr lang="en-US" smtClean="0">
                <a:latin typeface="Times New Roman" pitchFamily="18" charset="0"/>
              </a:rPr>
              <a:pPr/>
              <a:t>23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376A84D-031A-44B4-B85F-68889B9FAF74}" type="slidenum">
              <a:rPr lang="en-US" smtClean="0">
                <a:latin typeface="Times New Roman" pitchFamily="18" charset="0"/>
              </a:rPr>
              <a:pPr/>
              <a:t>24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4C9103E-2F55-49DE-80FE-5003F8D39C56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D23D2EB-3734-416F-B438-E27D38525D2A}" type="slidenum">
              <a:rPr lang="en-US" smtClean="0">
                <a:latin typeface="Times New Roman" pitchFamily="18" charset="0"/>
              </a:rPr>
              <a:pPr/>
              <a:t>26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AB45AFE-6FA1-4347-87B0-687DB6B4C4FC}" type="slidenum">
              <a:rPr lang="en-US" smtClean="0">
                <a:latin typeface="Times New Roman" pitchFamily="18" charset="0"/>
              </a:rPr>
              <a:pPr/>
              <a:t>27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F11D8B0-82DF-4774-BD68-5B0B3D425115}" type="slidenum">
              <a:rPr lang="en-US" smtClean="0">
                <a:latin typeface="Times New Roman" pitchFamily="18" charset="0"/>
              </a:rPr>
              <a:pPr/>
              <a:t>28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F938CF2-8EC4-4567-B6F5-1F01874C1293}" type="slidenum">
              <a:rPr lang="en-US" smtClean="0">
                <a:latin typeface="Times New Roman" pitchFamily="18" charset="0"/>
              </a:rPr>
              <a:pPr/>
              <a:t>29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A990E10-0D6A-475E-AAFB-4A73AC214A09}" type="slidenum">
              <a:rPr lang="en-US" smtClean="0">
                <a:latin typeface="Times New Roman" pitchFamily="18" charset="0"/>
              </a:rPr>
              <a:pPr/>
              <a:t>3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E3A97F0-AF33-439D-B9E3-2D4F857B3F45}" type="slidenum">
              <a:rPr lang="en-US" smtClean="0">
                <a:latin typeface="Times New Roman" pitchFamily="18" charset="0"/>
              </a:rPr>
              <a:pPr/>
              <a:t>30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1A1EB0B6-D2C8-4657-BA0F-EF303627B251}" type="slidenum">
              <a:rPr lang="en-US" smtClean="0">
                <a:latin typeface="Times New Roman" pitchFamily="18" charset="0"/>
              </a:rPr>
              <a:pPr/>
              <a:t>31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082AB4D-245D-4EBA-AD51-AE6CC770A121}" type="slidenum">
              <a:rPr lang="en-US" smtClean="0">
                <a:latin typeface="Times New Roman" pitchFamily="18" charset="0"/>
              </a:rPr>
              <a:pPr/>
              <a:t>32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0B6E20E-CC4B-4A6F-9BD1-27672A7969E8}" type="slidenum">
              <a:rPr lang="en-US" smtClean="0">
                <a:latin typeface="Times New Roman" pitchFamily="18" charset="0"/>
              </a:rPr>
              <a:pPr/>
              <a:t>33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74B0BE3-22E2-4F69-B3E7-36C7CB8C9312}" type="slidenum">
              <a:rPr lang="en-US" smtClean="0">
                <a:latin typeface="Times New Roman" pitchFamily="18" charset="0"/>
              </a:rPr>
              <a:pPr/>
              <a:t>34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EF25CCFB-5DAF-437A-B36E-EAB86166DB07}" type="slidenum">
              <a:rPr lang="en-US" smtClean="0">
                <a:latin typeface="Times New Roman" pitchFamily="18" charset="0"/>
              </a:rPr>
              <a:pPr/>
              <a:t>35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199F5E3-EC89-4820-A796-4062FA160F23}" type="slidenum">
              <a:rPr lang="en-US" smtClean="0">
                <a:latin typeface="Times New Roman" pitchFamily="18" charset="0"/>
              </a:rPr>
              <a:pPr/>
              <a:t>36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FB071EC-C585-4F02-9073-C43ED1F41F49}" type="slidenum">
              <a:rPr lang="en-US" smtClean="0">
                <a:latin typeface="Times New Roman" pitchFamily="18" charset="0"/>
              </a:rPr>
              <a:pPr/>
              <a:t>37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036277C-B486-423B-92C1-91A9DB99B5A0}" type="slidenum">
              <a:rPr lang="en-US" smtClean="0">
                <a:latin typeface="Times New Roman" pitchFamily="18" charset="0"/>
              </a:rPr>
              <a:pPr/>
              <a:t>38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D63A7FC-065B-44E8-9630-0CB464F02670}" type="slidenum">
              <a:rPr lang="en-US" smtClean="0">
                <a:latin typeface="Times New Roman" pitchFamily="18" charset="0"/>
              </a:rPr>
              <a:pPr/>
              <a:t>39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2CF6367-F1E3-4F7C-A364-635038334D0A}" type="slidenum">
              <a:rPr lang="en-US" smtClean="0">
                <a:latin typeface="Times New Roman" pitchFamily="18" charset="0"/>
              </a:rPr>
              <a:pPr/>
              <a:t>4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12F9EF5-B37A-4241-9926-C10AE493C67E}" type="slidenum">
              <a:rPr lang="en-US" smtClean="0">
                <a:latin typeface="Times New Roman" pitchFamily="18" charset="0"/>
              </a:rPr>
              <a:pPr/>
              <a:t>40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880A9CB-D302-4B13-959D-DA77103FAAFA}" type="slidenum">
              <a:rPr lang="en-US" smtClean="0">
                <a:latin typeface="Times New Roman" pitchFamily="18" charset="0"/>
              </a:rPr>
              <a:pPr/>
              <a:t>5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AD58A5B-A544-40CB-8508-9DCF7C88A4FE}" type="slidenum">
              <a:rPr lang="en-US" smtClean="0">
                <a:latin typeface="Times New Roman" pitchFamily="18" charset="0"/>
              </a:rPr>
              <a:pPr/>
              <a:t>6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1141B35-5D35-496F-AC88-A8D5EE2945AA}" type="slidenum">
              <a:rPr lang="en-US" smtClean="0">
                <a:latin typeface="Times New Roman" pitchFamily="18" charset="0"/>
              </a:rPr>
              <a:pPr/>
              <a:t>7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B095ABE-D5F8-4B22-BB13-62F707D29BC4}" type="slidenum">
              <a:rPr lang="en-US" smtClean="0">
                <a:latin typeface="Times New Roman" pitchFamily="18" charset="0"/>
              </a:rPr>
              <a:pPr/>
              <a:t>8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6510FAA-2F69-49C6-AF9E-DF03271071CC}" type="slidenum">
              <a:rPr lang="en-US" smtClean="0">
                <a:latin typeface="Times New Roman" pitchFamily="18" charset="0"/>
              </a:rPr>
              <a:pPr/>
              <a:t>9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873DF72-BC57-4A4A-9E2C-6165980F4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0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83A6C-737B-4A25-870E-95C73937D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57EFC-9F9C-4589-9780-1E5EC8D73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41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A8C6-2EA5-4330-B58E-E22F95081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85650-5DC7-4460-9E61-BAF44E0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4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A4BE-8457-45CB-BC41-E676A5802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48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E0B16-98A5-4FE8-9773-6D6DD081A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6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40EF2-764B-46F8-869C-B2CF50475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2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E3F22-5D44-448E-8391-D06BAFB2C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B8023-0DE1-40B9-AF2F-5638C527E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7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07FC8-53BF-4D7C-8D83-87C960E95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9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ADB0-1A15-4452-88F6-B6C935D23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9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FC83F52-E11F-4DB1-B093-381CE8313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tz.com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r.org/templates/story/story.php?storyId=615133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Middle Childhood</a:t>
            </a:r>
          </a:p>
        </p:txBody>
      </p:sp>
      <p:pic>
        <p:nvPicPr>
          <p:cNvPr id="3075" name="Content Placeholder 4" descr="240px-Chaparritos_in_Nebajbypinksip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0" y="2362200"/>
            <a:ext cx="3643313" cy="2792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Information Processing Theory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Sensory register</a:t>
            </a:r>
          </a:p>
          <a:p>
            <a:pPr eaLnBrk="1" hangingPunct="1"/>
            <a:r>
              <a:rPr lang="en-US" b="1" smtClean="0"/>
              <a:t>Working memory</a:t>
            </a:r>
          </a:p>
          <a:p>
            <a:pPr eaLnBrk="1" hangingPunct="1"/>
            <a:r>
              <a:rPr lang="en-US" b="1" smtClean="0"/>
              <a:t>Knowledge base</a:t>
            </a:r>
          </a:p>
          <a:p>
            <a:pPr eaLnBrk="1" hangingPunct="1"/>
            <a:r>
              <a:rPr lang="en-US" b="1" smtClean="0"/>
              <a:t>Processing speed improves</a:t>
            </a:r>
          </a:p>
          <a:p>
            <a:pPr eaLnBrk="1" hangingPunct="1"/>
            <a:r>
              <a:rPr lang="en-US" b="1" smtClean="0"/>
              <a:t>Metacognition: strategize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Language Development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growth at 20 words per day</a:t>
            </a:r>
          </a:p>
          <a:p>
            <a:pPr eaLnBrk="1" hangingPunct="1"/>
            <a:r>
              <a:rPr lang="en-US" smtClean="0"/>
              <a:t>5</a:t>
            </a:r>
            <a:r>
              <a:rPr lang="en-US" baseline="30000" smtClean="0"/>
              <a:t>th</a:t>
            </a:r>
            <a:r>
              <a:rPr lang="en-US" smtClean="0"/>
              <a:t> graders know about 40,000 words</a:t>
            </a:r>
          </a:p>
          <a:p>
            <a:pPr eaLnBrk="1" hangingPunct="1"/>
            <a:r>
              <a:rPr lang="en-US" smtClean="0"/>
              <a:t>New understanding of words</a:t>
            </a:r>
          </a:p>
          <a:p>
            <a:pPr eaLnBrk="1" hangingPunct="1"/>
            <a:r>
              <a:rPr lang="en-US" smtClean="0"/>
              <a:t>Grammar more easily learned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Kohlberg’s Moral Development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Preconventional based on reward and punishment</a:t>
            </a:r>
          </a:p>
          <a:p>
            <a:pPr eaLnBrk="1" hangingPunct="1"/>
            <a:r>
              <a:rPr lang="en-US" smtClean="0"/>
              <a:t>Conventional based on what other people think</a:t>
            </a:r>
          </a:p>
          <a:p>
            <a:pPr eaLnBrk="1" hangingPunct="1"/>
            <a:r>
              <a:rPr lang="en-US" smtClean="0"/>
              <a:t>Postconventional based on the welfare of others rather than 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Developmental Problems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Consequences of labeling</a:t>
            </a:r>
          </a:p>
          <a:p>
            <a:pPr eaLnBrk="1" hangingPunct="1"/>
            <a:r>
              <a:rPr lang="en-US" smtClean="0"/>
              <a:t>Self-fulfilling prophecy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Autism Spectrum Disorders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Autism or “selfism”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Poor language skills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Sensitive to touch, sound, detail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Fear change and prefer repetition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Lack social awareness or social emotions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Asperger’s syndrome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Disability: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“A measured discrepancy between expected learning and actual accomplishment in a particular academic area” (Berger, p. 282)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Learning Difficulties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Specific to academic skills (not retardation)</a:t>
            </a:r>
          </a:p>
          <a:p>
            <a:pPr eaLnBrk="1" hangingPunct="1"/>
            <a:r>
              <a:rPr lang="en-US" smtClean="0"/>
              <a:t>Dyslexia (reading)</a:t>
            </a:r>
          </a:p>
          <a:p>
            <a:pPr eaLnBrk="1" hangingPunct="1"/>
            <a:r>
              <a:rPr lang="en-US" smtClean="0"/>
              <a:t>Dyscalcula (math)</a:t>
            </a:r>
          </a:p>
          <a:p>
            <a:pPr eaLnBrk="1" hangingPunct="1"/>
            <a:r>
              <a:rPr lang="en-US" smtClean="0"/>
              <a:t>Attention deficit disorder (attention)</a:t>
            </a:r>
          </a:p>
          <a:p>
            <a:pPr eaLnBrk="1" hangingPunct="1"/>
            <a:r>
              <a:rPr lang="en-US" smtClean="0"/>
              <a:t>Numerous causes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Assessment of Intellectual Skills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Achievement tests are designed to measure what kids have learned</a:t>
            </a:r>
          </a:p>
          <a:p>
            <a:pPr eaLnBrk="1" hangingPunct="1"/>
            <a:r>
              <a:rPr lang="en-US" smtClean="0"/>
              <a:t>Aptitude tests are designed to measure potential to learn</a:t>
            </a:r>
          </a:p>
          <a:p>
            <a:pPr eaLnBrk="1" hangingPunct="1"/>
            <a:r>
              <a:rPr lang="en-US" smtClean="0"/>
              <a:t>IQ tests are a type of aptitude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Gardner’s Domains of Intelligence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158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Logical-mathematical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Linguistic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Spatial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Bodily-kinesthetic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Musical</a:t>
            </a:r>
          </a:p>
        </p:txBody>
      </p:sp>
      <p:sp>
        <p:nvSpPr>
          <p:cNvPr id="20484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Intrapersonal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Interpersonal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Naturalistic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Existential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Sternberg’s Triarchic Theory of Intelligence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Academic (Componential)</a:t>
            </a:r>
          </a:p>
          <a:p>
            <a:pPr eaLnBrk="1" hangingPunct="1"/>
            <a:r>
              <a:rPr lang="en-US" smtClean="0"/>
              <a:t>Creative (experiential)</a:t>
            </a:r>
          </a:p>
          <a:p>
            <a:pPr eaLnBrk="1" hangingPunct="1"/>
            <a:r>
              <a:rPr lang="en-US" smtClean="0"/>
              <a:t>Practical (contextual)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Physical Development</a:t>
            </a:r>
          </a:p>
        </p:txBody>
      </p:sp>
      <p:sp>
        <p:nvSpPr>
          <p:cNvPr id="4099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Middle Childhood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World of School	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Parental involvement</a:t>
            </a:r>
          </a:p>
          <a:p>
            <a:pPr lvl="1" eaLnBrk="1" hangingPunct="1"/>
            <a:r>
              <a:rPr lang="en-US" smtClean="0"/>
              <a:t>Family capital</a:t>
            </a:r>
          </a:p>
          <a:p>
            <a:pPr eaLnBrk="1" hangingPunct="1"/>
            <a:r>
              <a:rPr lang="en-US" smtClean="0"/>
              <a:t>Student perspectives</a:t>
            </a:r>
          </a:p>
          <a:p>
            <a:pPr lvl="1" eaLnBrk="1" hangingPunct="1"/>
            <a:r>
              <a:rPr lang="en-US" smtClean="0"/>
              <a:t>McLaren</a:t>
            </a:r>
          </a:p>
          <a:p>
            <a:pPr lvl="2" eaLnBrk="1" hangingPunct="1"/>
            <a:r>
              <a:rPr lang="en-US" smtClean="0"/>
              <a:t>Student state (298 minutes)</a:t>
            </a:r>
          </a:p>
          <a:p>
            <a:pPr lvl="2" eaLnBrk="1" hangingPunct="1"/>
            <a:r>
              <a:rPr lang="en-US" smtClean="0"/>
              <a:t>Street corner state (66)</a:t>
            </a:r>
          </a:p>
          <a:p>
            <a:pPr lvl="2" eaLnBrk="1" hangingPunct="1"/>
            <a:r>
              <a:rPr lang="en-US" smtClean="0"/>
              <a:t>Home state</a:t>
            </a:r>
          </a:p>
          <a:p>
            <a:pPr lvl="2" eaLnBrk="1" hangingPunct="1"/>
            <a:r>
              <a:rPr lang="en-US" smtClean="0"/>
              <a:t>Sanctity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Cultural Influences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Hidden curriculum</a:t>
            </a:r>
          </a:p>
          <a:p>
            <a:pPr eaLnBrk="1" hangingPunct="1"/>
            <a:r>
              <a:rPr lang="en-US" smtClean="0"/>
              <a:t>What lessons do children learn that are not part of the stated curriculum?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Psychosocial Development</a:t>
            </a:r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Society of Children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living laboratory for social skills</a:t>
            </a:r>
          </a:p>
          <a:p>
            <a:pPr eaLnBrk="1" hangingPunct="1"/>
            <a:r>
              <a:rPr lang="en-US" smtClean="0"/>
              <a:t>Popular-prosocial children</a:t>
            </a:r>
          </a:p>
          <a:p>
            <a:pPr eaLnBrk="1" hangingPunct="1"/>
            <a:r>
              <a:rPr lang="en-US" smtClean="0"/>
              <a:t>Popular-antisocial children</a:t>
            </a:r>
          </a:p>
          <a:p>
            <a:pPr eaLnBrk="1" hangingPunct="1"/>
            <a:r>
              <a:rPr lang="en-US" smtClean="0"/>
              <a:t>Withdrawn-rejected children		</a:t>
            </a:r>
          </a:p>
          <a:p>
            <a:pPr eaLnBrk="1" hangingPunct="1"/>
            <a:r>
              <a:rPr lang="en-US" smtClean="0"/>
              <a:t>Aggressive-rejected 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Self-Concept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Where do the comparisons come from?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hlinkClick r:id="rId3"/>
              </a:rPr>
              <a:t>http://www.bratz.com/</a:t>
            </a:r>
            <a:endParaRPr lang="en-US" sz="2400" smtClean="0"/>
          </a:p>
          <a:p>
            <a:pPr lvl="1" eaLnBrk="1" hangingPunct="1">
              <a:buFont typeface="Wingdings" pitchFamily="2" charset="2"/>
              <a:buNone/>
            </a:pPr>
            <a:endParaRPr lang="en-US" sz="240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Industry vs. Inferiority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False Self-Training: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Being a child but being held to external, adult standards; having developmental needs denied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Child Sexual Abuse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Sexual act with a child performed by an adult or an older child</a:t>
            </a:r>
          </a:p>
          <a:p>
            <a:pPr eaLnBrk="1" hangingPunct="1"/>
            <a:r>
              <a:rPr lang="en-US" smtClean="0"/>
              <a:t>Disregard for child’s developmental immaturity and inability to understand the sexual behavior (Steele)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Consequences of Abuse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Traumatic Sexualization</a:t>
            </a:r>
          </a:p>
          <a:p>
            <a:pPr eaLnBrk="1" hangingPunct="1"/>
            <a:r>
              <a:rPr lang="en-US" smtClean="0"/>
              <a:t>Betrayal</a:t>
            </a:r>
          </a:p>
          <a:p>
            <a:pPr eaLnBrk="1" hangingPunct="1"/>
            <a:r>
              <a:rPr lang="en-US" smtClean="0"/>
              <a:t>Powerlessness</a:t>
            </a:r>
          </a:p>
          <a:p>
            <a:pPr eaLnBrk="1" hangingPunct="1"/>
            <a:r>
              <a:rPr lang="en-US" smtClean="0"/>
              <a:t>Stigmatization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Family Tasks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Food, clothing, shelter</a:t>
            </a:r>
          </a:p>
          <a:p>
            <a:pPr eaLnBrk="1" hangingPunct="1"/>
            <a:r>
              <a:rPr lang="en-US" smtClean="0"/>
              <a:t>Encourage learning</a:t>
            </a:r>
          </a:p>
          <a:p>
            <a:pPr eaLnBrk="1" hangingPunct="1"/>
            <a:r>
              <a:rPr lang="en-US" smtClean="0"/>
              <a:t>Developing self-esteem</a:t>
            </a:r>
          </a:p>
          <a:p>
            <a:pPr eaLnBrk="1" hangingPunct="1"/>
            <a:r>
              <a:rPr lang="en-US" smtClean="0"/>
              <a:t>Nurturing friendships</a:t>
            </a:r>
          </a:p>
          <a:p>
            <a:pPr eaLnBrk="1" hangingPunct="1"/>
            <a:r>
              <a:rPr lang="en-US" smtClean="0"/>
              <a:t>Providing harmony/stability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Divorce’s Impact Depends on: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Degree of conflict prior to divorce</a:t>
            </a:r>
          </a:p>
          <a:p>
            <a:pPr eaLnBrk="1" hangingPunct="1"/>
            <a:r>
              <a:rPr lang="en-US" smtClean="0"/>
              <a:t>Amount of financial hardship</a:t>
            </a:r>
          </a:p>
          <a:p>
            <a:pPr eaLnBrk="1" hangingPunct="1"/>
            <a:r>
              <a:rPr lang="en-US" smtClean="0"/>
              <a:t>Actions of divorcing couple</a:t>
            </a:r>
          </a:p>
          <a:p>
            <a:pPr eaLnBrk="1" hangingPunct="1"/>
            <a:r>
              <a:rPr lang="en-US" smtClean="0"/>
              <a:t>Adjustment of custodial parent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Healthiest Time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Growth slows</a:t>
            </a:r>
          </a:p>
          <a:p>
            <a:pPr eaLnBrk="1" hangingPunct="1"/>
            <a:r>
              <a:rPr lang="en-US" sz="2800" smtClean="0"/>
              <a:t>Gain 5-7 pounds and 2 inches per year</a:t>
            </a:r>
          </a:p>
          <a:p>
            <a:pPr eaLnBrk="1" hangingPunct="1"/>
            <a:r>
              <a:rPr lang="en-US" sz="2800" smtClean="0"/>
              <a:t>Slim down</a:t>
            </a:r>
          </a:p>
          <a:p>
            <a:pPr eaLnBrk="1" hangingPunct="1"/>
            <a:r>
              <a:rPr lang="en-US" sz="2800" smtClean="0"/>
              <a:t>Muscle strength and lung capacity</a:t>
            </a:r>
          </a:p>
          <a:p>
            <a:pPr eaLnBrk="1" hangingPunct="1"/>
            <a:r>
              <a:rPr lang="en-US" sz="2800" smtClean="0"/>
              <a:t>Motor skills improve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Short Term Consequences (First Year)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Grieving over loss</a:t>
            </a:r>
          </a:p>
          <a:p>
            <a:pPr eaLnBrk="1" hangingPunct="1"/>
            <a:r>
              <a:rPr lang="en-US" smtClean="0"/>
              <a:t>Reduced standard of living</a:t>
            </a:r>
          </a:p>
          <a:p>
            <a:pPr eaLnBrk="1" hangingPunct="1"/>
            <a:r>
              <a:rPr lang="en-US" smtClean="0"/>
              <a:t>Adjusting to transitions</a:t>
            </a:r>
          </a:p>
          <a:p>
            <a:pPr eaLnBrk="1" hangingPunct="1"/>
            <a:r>
              <a:rPr lang="en-US" smtClean="0"/>
              <a:t>Relief from conflict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Long Term Negative Consequences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Greater anxiety about marriage</a:t>
            </a:r>
          </a:p>
          <a:p>
            <a:pPr eaLnBrk="1" hangingPunct="1"/>
            <a:r>
              <a:rPr lang="en-US" smtClean="0"/>
              <a:t>Unrealistically high expectations for a partner</a:t>
            </a:r>
          </a:p>
          <a:p>
            <a:pPr eaLnBrk="1" hangingPunct="1"/>
            <a:r>
              <a:rPr lang="en-US" smtClean="0"/>
              <a:t>Economic/Occupational impact (tied to financial hardship rather than divorce)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Positive Consequences:  Beyond the Deficit Model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Most lead happy, well-adjusted lives</a:t>
            </a:r>
          </a:p>
          <a:p>
            <a:pPr eaLnBrk="1" hangingPunct="1"/>
            <a:r>
              <a:rPr lang="en-US" smtClean="0"/>
              <a:t>Better relationship with custodial parent</a:t>
            </a:r>
          </a:p>
          <a:p>
            <a:pPr eaLnBrk="1" hangingPunct="1"/>
            <a:r>
              <a:rPr lang="en-US" smtClean="0"/>
              <a:t>More communication with mothers</a:t>
            </a:r>
          </a:p>
          <a:p>
            <a:pPr eaLnBrk="1" hangingPunct="1"/>
            <a:r>
              <a:rPr lang="en-US" smtClean="0"/>
              <a:t>More democratic parenting</a:t>
            </a:r>
          </a:p>
          <a:p>
            <a:pPr eaLnBrk="1" hangingPunct="1"/>
            <a:r>
              <a:rPr lang="en-US" smtClean="0"/>
              <a:t>Freedom to escape negative role models</a:t>
            </a:r>
          </a:p>
          <a:p>
            <a:pPr eaLnBrk="1" hangingPunct="1"/>
            <a:r>
              <a:rPr lang="en-US" smtClean="0"/>
              <a:t>Greater emotional independence in sons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304800"/>
            <a:ext cx="7793037" cy="1462088"/>
          </a:xfrm>
        </p:spPr>
        <p:txBody>
          <a:bodyPr/>
          <a:lstStyle/>
          <a:p>
            <a:pPr eaLnBrk="1" hangingPunct="1"/>
            <a:r>
              <a:rPr lang="en-US" smtClean="0"/>
              <a:t>How to Take Care of Yourself During Divorce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Take care of your own mental health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Allow children to grieve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Try to have a conflict-free relationship with ex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Comfortable, healthy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Impact of Repartnering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Remarriage more difficult than divorce</a:t>
            </a:r>
          </a:p>
          <a:p>
            <a:pPr lvl="1" eaLnBrk="1" hangingPunct="1"/>
            <a:r>
              <a:rPr lang="en-US" smtClean="0"/>
              <a:t>Changes in parenting</a:t>
            </a:r>
          </a:p>
          <a:p>
            <a:pPr lvl="1" eaLnBrk="1" hangingPunct="1"/>
            <a:r>
              <a:rPr lang="en-US" smtClean="0"/>
              <a:t>Disagreement over roles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Impact of Repartnering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Impact on parental involvement</a:t>
            </a:r>
          </a:p>
          <a:p>
            <a:pPr lvl="1" eaLnBrk="1" hangingPunct="1"/>
            <a:r>
              <a:rPr lang="en-US" smtClean="0"/>
              <a:t>Greatest involvement when neither partner has remarried</a:t>
            </a:r>
          </a:p>
          <a:p>
            <a:pPr lvl="1" eaLnBrk="1" hangingPunct="1"/>
            <a:r>
              <a:rPr lang="en-US" smtClean="0"/>
              <a:t>Least involvement when father has remarried and mother has not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Impact of Repartnering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Dating concerns</a:t>
            </a:r>
          </a:p>
          <a:p>
            <a:pPr eaLnBrk="1" hangingPunct="1"/>
            <a:r>
              <a:rPr lang="en-US" smtClean="0"/>
              <a:t>Cohabitation and severed ties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Stepfamilies/Blended Families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 common today as in the 1700-1800s</a:t>
            </a:r>
          </a:p>
          <a:p>
            <a:pPr eaLnBrk="1" hangingPunct="1"/>
            <a:r>
              <a:rPr lang="en-US" smtClean="0"/>
              <a:t>From divorce rather than death</a:t>
            </a:r>
          </a:p>
          <a:p>
            <a:pPr eaLnBrk="1" hangingPunct="1"/>
            <a:r>
              <a:rPr lang="en-US" smtClean="0"/>
              <a:t> “Incomplete institution” (Cherlin)</a:t>
            </a:r>
          </a:p>
          <a:p>
            <a:pPr eaLnBrk="1" hangingPunct="1"/>
            <a:r>
              <a:rPr lang="en-US" smtClean="0"/>
              <a:t>Do children in stepfamilies have more difficulties than those in single-parent families?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Characteristics of Stepfamilies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complex</a:t>
            </a:r>
          </a:p>
          <a:p>
            <a:pPr eaLnBrk="1" hangingPunct="1"/>
            <a:r>
              <a:rPr lang="en-US" smtClean="0"/>
              <a:t>Born of loss</a:t>
            </a:r>
          </a:p>
          <a:p>
            <a:pPr eaLnBrk="1" hangingPunct="1"/>
            <a:r>
              <a:rPr lang="en-US" smtClean="0"/>
              <a:t>Love not assumed</a:t>
            </a:r>
          </a:p>
          <a:p>
            <a:pPr eaLnBrk="1" hangingPunct="1"/>
            <a:r>
              <a:rPr lang="en-US" smtClean="0"/>
              <a:t>Unclear roles</a:t>
            </a:r>
          </a:p>
          <a:p>
            <a:pPr eaLnBrk="1" hangingPunct="1"/>
            <a:r>
              <a:rPr lang="en-US" smtClean="0"/>
              <a:t>Sexual attractions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Ten Commandments for </a:t>
            </a:r>
            <a:br>
              <a:rPr lang="en-US" smtClean="0"/>
            </a:br>
            <a:r>
              <a:rPr lang="en-US" smtClean="0"/>
              <a:t>Step parenting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Neutral territory</a:t>
            </a:r>
          </a:p>
          <a:p>
            <a:pPr eaLnBrk="1" hangingPunct="1"/>
            <a:r>
              <a:rPr lang="en-US" smtClean="0"/>
              <a:t>No preconceived roles</a:t>
            </a:r>
          </a:p>
          <a:p>
            <a:pPr eaLnBrk="1" hangingPunct="1"/>
            <a:r>
              <a:rPr lang="en-US" smtClean="0"/>
              <a:t>Set limits </a:t>
            </a:r>
          </a:p>
          <a:p>
            <a:pPr eaLnBrk="1" hangingPunct="1"/>
            <a:r>
              <a:rPr lang="en-US" smtClean="0"/>
              <a:t>Past loyalties</a:t>
            </a:r>
          </a:p>
          <a:p>
            <a:pPr eaLnBrk="1" hangingPunct="1"/>
            <a:r>
              <a:rPr lang="en-US" smtClean="0"/>
              <a:t>Neutral responses</a:t>
            </a:r>
          </a:p>
          <a:p>
            <a:pPr eaLnBrk="1" hangingPunct="1"/>
            <a:r>
              <a:rPr lang="en-US" smtClean="0"/>
              <a:t>No instant love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Children and Sports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Sports are best when parents stay home</a:t>
            </a:r>
          </a:p>
          <a:p>
            <a:pPr eaLnBrk="1" hangingPunct="1"/>
            <a:r>
              <a:rPr lang="en-US" smtClean="0">
                <a:hlinkClick r:id="rId3"/>
              </a:rPr>
              <a:t>College Sports Excesses Seep Into High School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Developmental Stages of Stepfamilies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7 year process</a:t>
            </a:r>
          </a:p>
          <a:p>
            <a:r>
              <a:rPr lang="en-US" smtClean="0"/>
              <a:t>Early stages</a:t>
            </a:r>
          </a:p>
          <a:p>
            <a:pPr lvl="1"/>
            <a:r>
              <a:rPr lang="en-US" smtClean="0"/>
              <a:t>Fantasy, immersion, and awareness</a:t>
            </a:r>
          </a:p>
          <a:p>
            <a:r>
              <a:rPr lang="en-US" smtClean="0"/>
              <a:t>Middle stages</a:t>
            </a:r>
          </a:p>
          <a:p>
            <a:pPr lvl="1"/>
            <a:r>
              <a:rPr lang="en-US" smtClean="0"/>
              <a:t>Mobilization and action</a:t>
            </a:r>
          </a:p>
          <a:p>
            <a:r>
              <a:rPr lang="en-US" smtClean="0"/>
              <a:t>Later stages</a:t>
            </a:r>
          </a:p>
          <a:p>
            <a:pPr lvl="1"/>
            <a:r>
              <a:rPr lang="en-US" smtClean="0"/>
              <a:t>Contact and resolution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Childhood Obesity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158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16-33 percent American children obese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Doubled since 1980s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Orthopedic, self-esteem problems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Pediatric type II diabetes on the rise</a:t>
            </a:r>
          </a:p>
        </p:txBody>
      </p:sp>
      <p:pic>
        <p:nvPicPr>
          <p:cNvPr id="7172" name="Content Placeholder 5" descr="256px-Childhood_Obesity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2438400"/>
            <a:ext cx="1889125" cy="2835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School Lunches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20638"/>
            <a:ext cx="9201150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Nutrients for the Day</a:t>
            </a:r>
          </a:p>
        </p:txBody>
      </p:sp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76400"/>
            <a:ext cx="6551613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Cognitive Development</a:t>
            </a:r>
          </a:p>
        </p:txBody>
      </p:sp>
      <p:sp>
        <p:nvSpPr>
          <p:cNvPr id="10243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Middle Childhood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Concrete Operational Stage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Classification</a:t>
            </a:r>
          </a:p>
          <a:p>
            <a:pPr eaLnBrk="1" hangingPunct="1"/>
            <a:r>
              <a:rPr lang="en-US" smtClean="0"/>
              <a:t>Identity: 5 is always 5</a:t>
            </a:r>
          </a:p>
          <a:p>
            <a:pPr eaLnBrk="1" hangingPunct="1"/>
            <a:r>
              <a:rPr lang="en-US" smtClean="0"/>
              <a:t>Reversibility: 2+3=5 and 5-3=2</a:t>
            </a:r>
          </a:p>
          <a:p>
            <a:pPr eaLnBrk="1" hangingPunct="1"/>
            <a:r>
              <a:rPr lang="en-US" smtClean="0"/>
              <a:t>Reciprocity: 4x6=2x12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561</TotalTime>
  <Words>777</Words>
  <Application>Microsoft Office PowerPoint</Application>
  <PresentationFormat>On-screen Show (4:3)</PresentationFormat>
  <Paragraphs>222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Tahoma</vt:lpstr>
      <vt:lpstr>Arial</vt:lpstr>
      <vt:lpstr>Wingdings</vt:lpstr>
      <vt:lpstr>Times New Roman</vt:lpstr>
      <vt:lpstr>Blends</vt:lpstr>
      <vt:lpstr>Middle Childhood</vt:lpstr>
      <vt:lpstr>Physical Development</vt:lpstr>
      <vt:lpstr>The Healthiest Time</vt:lpstr>
      <vt:lpstr>Children and Sports</vt:lpstr>
      <vt:lpstr>Childhood Obesity</vt:lpstr>
      <vt:lpstr>School Lunches</vt:lpstr>
      <vt:lpstr>Nutrients for the Day</vt:lpstr>
      <vt:lpstr>Cognitive Development</vt:lpstr>
      <vt:lpstr>Concrete Operational Stage</vt:lpstr>
      <vt:lpstr>Information Processing Theory</vt:lpstr>
      <vt:lpstr>Language Development</vt:lpstr>
      <vt:lpstr>Kohlberg’s Moral Development</vt:lpstr>
      <vt:lpstr>Developmental Problems</vt:lpstr>
      <vt:lpstr>Autism Spectrum Disorders</vt:lpstr>
      <vt:lpstr>Learning Disability:</vt:lpstr>
      <vt:lpstr>Learning Difficulties</vt:lpstr>
      <vt:lpstr>Assessment of Intellectual Skills</vt:lpstr>
      <vt:lpstr>Gardner’s Domains of Intelligence</vt:lpstr>
      <vt:lpstr>Sternberg’s Triarchic Theory of Intelligence</vt:lpstr>
      <vt:lpstr>The World of School </vt:lpstr>
      <vt:lpstr>Cultural Influences</vt:lpstr>
      <vt:lpstr>Psychosocial Development</vt:lpstr>
      <vt:lpstr>The Society of Children</vt:lpstr>
      <vt:lpstr>Self-Concept</vt:lpstr>
      <vt:lpstr>False Self-Training:</vt:lpstr>
      <vt:lpstr>Child Sexual Abuse</vt:lpstr>
      <vt:lpstr>Consequences of Abuse</vt:lpstr>
      <vt:lpstr>Family Tasks</vt:lpstr>
      <vt:lpstr>Divorce’s Impact Depends on:</vt:lpstr>
      <vt:lpstr>Short Term Consequences (First Year)</vt:lpstr>
      <vt:lpstr>Long Term Negative Consequences</vt:lpstr>
      <vt:lpstr>Positive Consequences:  Beyond the Deficit Model</vt:lpstr>
      <vt:lpstr>How to Take Care of Yourself During Divorce</vt:lpstr>
      <vt:lpstr>Impact of Repartnering</vt:lpstr>
      <vt:lpstr>Impact of Repartnering</vt:lpstr>
      <vt:lpstr>Impact of Repartnering</vt:lpstr>
      <vt:lpstr>Stepfamilies/Blended Families</vt:lpstr>
      <vt:lpstr>Characteristics of Stepfamilies</vt:lpstr>
      <vt:lpstr>Ten Commandments for  Step parenting</vt:lpstr>
      <vt:lpstr>Developmental Stages of Stepfamilies</vt:lpstr>
    </vt:vector>
  </TitlesOfParts>
  <Company>Tarrant County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School Years (6-11)</dc:title>
  <dc:creator>Laura Overstreet</dc:creator>
  <cp:lastModifiedBy>Shireen</cp:lastModifiedBy>
  <cp:revision>38</cp:revision>
  <cp:lastPrinted>1601-01-01T00:00:00Z</cp:lastPrinted>
  <dcterms:created xsi:type="dcterms:W3CDTF">2004-03-01T23:32:11Z</dcterms:created>
  <dcterms:modified xsi:type="dcterms:W3CDTF">2012-11-03T21:16:10Z</dcterms:modified>
</cp:coreProperties>
</file>