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6"/>
  </p:notesMasterIdLst>
  <p:sldIdLst>
    <p:sldId id="256" r:id="rId2"/>
    <p:sldId id="264" r:id="rId3"/>
    <p:sldId id="266" r:id="rId4"/>
    <p:sldId id="265" r:id="rId5"/>
    <p:sldId id="257" r:id="rId6"/>
    <p:sldId id="258" r:id="rId7"/>
    <p:sldId id="259" r:id="rId8"/>
    <p:sldId id="262" r:id="rId9"/>
    <p:sldId id="270" r:id="rId10"/>
    <p:sldId id="272" r:id="rId11"/>
    <p:sldId id="268" r:id="rId12"/>
    <p:sldId id="260" r:id="rId13"/>
    <p:sldId id="274" r:id="rId14"/>
    <p:sldId id="267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66"/>
    <a:srgbClr val="FFFFFF"/>
    <a:srgbClr val="CC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0" autoAdjust="0"/>
    <p:restoredTop sz="94619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2CBE1EDC-3B01-43D4-B323-28F18E400208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B7CDE383-8A87-422F-907F-F6CF7BD83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610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CB88C8C6-7F76-4141-B8E6-0F83F5C2F25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78EAE71A-96C2-4604-B0AD-5EB79A48C91A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CBD42436-B045-4FD1-9D0F-B572D8BD06B0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C20E4A31-6541-4473-8D56-89C720883804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07746254-B510-4FA3-9DA2-8DA8621CB12E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3566EE0F-CE39-4553-AAAC-71C41B178C26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80A31F9B-9891-4214-96B9-9F9AD34B053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5A932611-0837-454E-B9D2-DFC1383D4F46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936F1821-A9A2-4079-BABF-EF10675E1531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61D62C3C-3169-4E5B-BA4E-7D655D0CBBC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C03AD284-8D5F-460B-B192-6637D7ADE5E7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5E2E5F62-3834-48AD-96B3-C00C596C9D5C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EF2B280D-7A1C-46AE-ADCE-F0DDF258A784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93CE4C49-B6F8-4507-BFBD-88953A05202E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302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08DE49E-D055-41C9-B92D-328C505F1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3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99E91-215D-4EF9-B833-BF2BBB883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59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478B6-918D-470B-A727-E48A0D60A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61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38C7A-5C72-40C7-8F98-18877B886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27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83E45-AB9B-4746-9B1B-F662AB2E36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22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00F3C-16E1-45A8-887A-7964F4E3D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89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48D4D-DBC0-4D23-ABFA-FF588153E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00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DFDB0-F948-411E-8A1A-9A27D8654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6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6B4DA-4225-486D-9B23-F2C07DE65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4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2CBE5-4AA5-4447-A2A5-BD2416A25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97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F7CCE-C61D-4FDB-A4B4-11CB20F28B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8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Tahoma" charset="0"/>
              </a:defRPr>
            </a:lvl1pPr>
          </a:lstStyle>
          <a:p>
            <a:pPr>
              <a:defRPr/>
            </a:pPr>
            <a:fld id="{C0427656-435A-4293-9F27-A8D53673A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8" r:id="rId2"/>
    <p:sldLayoutId id="2147483707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01" r:id="rId9"/>
    <p:sldLayoutId id="2147483700" r:id="rId10"/>
    <p:sldLayoutId id="21474836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Death and Dying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Look At Aspects of Death, Palliative Care and Grief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Origins of modern hospice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London</a:t>
            </a:r>
          </a:p>
          <a:p>
            <a:pPr eaLnBrk="1" hangingPunct="1"/>
            <a:r>
              <a:rPr lang="en-US" smtClean="0"/>
              <a:t>Dame Cicely Saunders</a:t>
            </a:r>
          </a:p>
          <a:p>
            <a:pPr lvl="1" eaLnBrk="1" hangingPunct="1"/>
            <a:r>
              <a:rPr lang="en-US" smtClean="0"/>
              <a:t>Autonomy of choice</a:t>
            </a:r>
          </a:p>
          <a:p>
            <a:pPr lvl="1" eaLnBrk="1" hangingPunct="1"/>
            <a:r>
              <a:rPr lang="en-US" smtClean="0"/>
              <a:t>To live always</a:t>
            </a:r>
          </a:p>
          <a:p>
            <a:pPr lvl="1" eaLnBrk="1" hangingPunct="1"/>
            <a:r>
              <a:rPr lang="en-US" smtClean="0"/>
              <a:t>Die peacefully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6388" name="Content Placeholder 4" descr="g1_u23734_a_sloan_saunders_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1338" y="2741613"/>
            <a:ext cx="2857500" cy="2667000"/>
          </a:xfrm>
        </p:spPr>
      </p:pic>
    </p:spTree>
  </p:cSld>
  <p:clrMapOvr>
    <a:masterClrMapping/>
  </p:clrMapOvr>
  <p:transition advTm="2750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Saunders’ 7 Pains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Physical</a:t>
            </a:r>
          </a:p>
          <a:p>
            <a:pPr eaLnBrk="1" hangingPunct="1"/>
            <a:r>
              <a:rPr lang="en-US" smtClean="0"/>
              <a:t>Spiritual</a:t>
            </a:r>
          </a:p>
          <a:p>
            <a:pPr eaLnBrk="1" hangingPunct="1"/>
            <a:r>
              <a:rPr lang="en-US" smtClean="0"/>
              <a:t>Intellectual</a:t>
            </a:r>
          </a:p>
          <a:p>
            <a:pPr eaLnBrk="1" hangingPunct="1"/>
            <a:r>
              <a:rPr lang="en-US" smtClean="0"/>
              <a:t>Emotional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Interpersonal	</a:t>
            </a:r>
          </a:p>
          <a:p>
            <a:pPr eaLnBrk="1" hangingPunct="1"/>
            <a:r>
              <a:rPr lang="en-US" smtClean="0"/>
              <a:t>Financial</a:t>
            </a:r>
          </a:p>
          <a:p>
            <a:pPr eaLnBrk="1" hangingPunct="1"/>
            <a:r>
              <a:rPr lang="en-US" smtClean="0"/>
              <a:t>Bureaucratic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Palliative Care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Care for the dying</a:t>
            </a:r>
          </a:p>
          <a:p>
            <a:pPr eaLnBrk="1" hangingPunct="1"/>
            <a:r>
              <a:rPr lang="en-US" smtClean="0"/>
              <a:t>Focus on comfort and pain relief</a:t>
            </a:r>
          </a:p>
          <a:p>
            <a:pPr lvl="1" eaLnBrk="1" hangingPunct="1"/>
            <a:r>
              <a:rPr lang="en-US" smtClean="0"/>
              <a:t>Nausea, shortness of breath</a:t>
            </a:r>
          </a:p>
          <a:p>
            <a:pPr lvl="1" eaLnBrk="1" hangingPunct="1"/>
            <a:r>
              <a:rPr lang="en-US" smtClean="0"/>
              <a:t>Bed sores, pain</a:t>
            </a:r>
          </a:p>
          <a:p>
            <a:pPr lvl="1" eaLnBrk="1" hangingPunct="1"/>
            <a:r>
              <a:rPr lang="en-US" smtClean="0"/>
              <a:t>Double-effect of pain medication administration</a:t>
            </a:r>
          </a:p>
          <a:p>
            <a:pPr eaLnBrk="1" hangingPunct="1"/>
            <a:r>
              <a:rPr lang="en-US" smtClean="0"/>
              <a:t>Focus on dying with dignity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Hospice Team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RN-total care</a:t>
            </a:r>
          </a:p>
          <a:p>
            <a:pPr eaLnBrk="1" hangingPunct="1"/>
            <a:r>
              <a:rPr lang="en-US" smtClean="0"/>
              <a:t>MSW family/legal</a:t>
            </a:r>
          </a:p>
          <a:p>
            <a:pPr eaLnBrk="1" hangingPunct="1"/>
            <a:r>
              <a:rPr lang="en-US" smtClean="0"/>
              <a:t>Chaplain</a:t>
            </a:r>
          </a:p>
          <a:p>
            <a:pPr eaLnBrk="1" hangingPunct="1"/>
            <a:r>
              <a:rPr lang="en-US" smtClean="0"/>
              <a:t>CNA-bathing, grooming</a:t>
            </a:r>
          </a:p>
          <a:p>
            <a:pPr eaLnBrk="1" hangingPunct="1"/>
            <a:r>
              <a:rPr lang="en-US" smtClean="0"/>
              <a:t>Physician</a:t>
            </a:r>
          </a:p>
          <a:p>
            <a:pPr eaLnBrk="1" hangingPunct="1"/>
            <a:r>
              <a:rPr lang="en-US" smtClean="0"/>
              <a:t>Volunteers</a:t>
            </a:r>
          </a:p>
          <a:p>
            <a:pPr lvl="1" eaLnBrk="1" hangingPunct="1"/>
            <a:r>
              <a:rPr lang="en-US" smtClean="0"/>
              <a:t>(see audio clips at the end of your lesson)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Grief and Loss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Grief</a:t>
            </a:r>
          </a:p>
          <a:p>
            <a:pPr lvl="1" eaLnBrk="1" hangingPunct="1"/>
            <a:r>
              <a:rPr lang="en-US" smtClean="0"/>
              <a:t>Anticipatory grief</a:t>
            </a:r>
          </a:p>
          <a:p>
            <a:pPr lvl="1" eaLnBrk="1" hangingPunct="1"/>
            <a:r>
              <a:rPr lang="en-US" smtClean="0"/>
              <a:t>Grief and mixed emotions</a:t>
            </a:r>
          </a:p>
          <a:p>
            <a:pPr lvl="1" eaLnBrk="1" hangingPunct="1"/>
            <a:r>
              <a:rPr lang="en-US" smtClean="0"/>
              <a:t>What to do for those in grief</a:t>
            </a:r>
          </a:p>
          <a:p>
            <a:pPr lvl="1" eaLnBrk="1" hangingPunct="1"/>
            <a:r>
              <a:rPr lang="en-US" smtClean="0"/>
              <a:t>Disenfranchised grief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Changes in Leading Causes of Death in the U. S.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Life expectancy has been increased by 25 years </a:t>
            </a:r>
          </a:p>
          <a:p>
            <a:pPr eaLnBrk="1" hangingPunct="1"/>
            <a:r>
              <a:rPr lang="en-US" smtClean="0"/>
              <a:t>In 1900, infectious diseases killed most</a:t>
            </a:r>
          </a:p>
          <a:p>
            <a:pPr eaLnBrk="1" hangingPunct="1"/>
            <a:r>
              <a:rPr lang="en-US" smtClean="0"/>
              <a:t>In 2000, chronic diseases (heart disease, cancer, stroke) are major killers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Most Common Causes of Death in U. S.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Heart disease</a:t>
            </a:r>
          </a:p>
          <a:p>
            <a:pPr eaLnBrk="1" hangingPunct="1"/>
            <a:r>
              <a:rPr lang="en-US" sz="2800" smtClean="0"/>
              <a:t>Malignant neoplasms</a:t>
            </a:r>
          </a:p>
          <a:p>
            <a:pPr eaLnBrk="1" hangingPunct="1"/>
            <a:r>
              <a:rPr lang="en-US" sz="2800" smtClean="0"/>
              <a:t>Cerebrovascular disease</a:t>
            </a:r>
          </a:p>
          <a:p>
            <a:pPr eaLnBrk="1" hangingPunct="1"/>
            <a:r>
              <a:rPr lang="en-US" sz="2800" smtClean="0"/>
              <a:t>Chronic lower respiratory disease</a:t>
            </a:r>
          </a:p>
          <a:p>
            <a:pPr eaLnBrk="1" hangingPunct="1"/>
            <a:r>
              <a:rPr lang="en-US" sz="2800" smtClean="0"/>
              <a:t>Accidents</a:t>
            </a:r>
          </a:p>
          <a:p>
            <a:pPr eaLnBrk="1" hangingPunct="1"/>
            <a:r>
              <a:rPr lang="en-US" sz="2800" smtClean="0"/>
              <a:t>Diabetes Mellitus</a:t>
            </a:r>
          </a:p>
          <a:p>
            <a:pPr eaLnBrk="1" hangingPunct="1"/>
            <a:r>
              <a:rPr lang="en-US" sz="2800" smtClean="0"/>
              <a:t>Alzheimer’s Disease</a:t>
            </a:r>
          </a:p>
          <a:p>
            <a:pPr eaLnBrk="1" hangingPunct="1"/>
            <a:r>
              <a:rPr lang="en-US" sz="2800" smtClean="0"/>
              <a:t>Influenza and Pneumonia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Deadliest Diseases Worldwide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Low-income countries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Middle-income countries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High-income countries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smtClean="0"/>
              <a:t>(WHO, 2004)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Biological Aspects of Death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smtClean="0"/>
              <a:t>Physiological death-when vital organs cease to function</a:t>
            </a:r>
          </a:p>
          <a:p>
            <a:pPr lvl="2" eaLnBrk="1" hangingPunct="1"/>
            <a:r>
              <a:rPr lang="en-US" smtClean="0"/>
              <a:t>Body shuts down</a:t>
            </a:r>
          </a:p>
          <a:p>
            <a:pPr lvl="2" eaLnBrk="1" hangingPunct="1"/>
            <a:r>
              <a:rPr lang="en-US" smtClean="0"/>
              <a:t>Increase sleep</a:t>
            </a:r>
          </a:p>
          <a:p>
            <a:pPr lvl="2" eaLnBrk="1" hangingPunct="1"/>
            <a:r>
              <a:rPr lang="en-US" smtClean="0"/>
              <a:t>Eat less</a:t>
            </a:r>
          </a:p>
          <a:p>
            <a:pPr lvl="2" eaLnBrk="1" hangingPunct="1"/>
            <a:r>
              <a:rPr lang="en-US" smtClean="0"/>
              <a:t>Blood pools</a:t>
            </a:r>
          </a:p>
          <a:p>
            <a:pPr lvl="2" eaLnBrk="1" hangingPunct="1"/>
            <a:r>
              <a:rPr lang="en-US" smtClean="0"/>
              <a:t>Breathing sporadic</a:t>
            </a:r>
          </a:p>
          <a:p>
            <a:pPr lvl="1" eaLnBrk="1" hangingPunct="1"/>
            <a:r>
              <a:rPr lang="en-US" smtClean="0"/>
              <a:t>Clinical death-when brain ceases to function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 advTm="265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Aspects of Death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</a:t>
            </a:r>
          </a:p>
          <a:p>
            <a:pPr lvl="1" eaLnBrk="1" hangingPunct="1"/>
            <a:r>
              <a:rPr lang="en-US" smtClean="0"/>
              <a:t>When people stop calling or visiting</a:t>
            </a:r>
          </a:p>
          <a:p>
            <a:pPr lvl="1" eaLnBrk="1" hangingPunct="1"/>
            <a:r>
              <a:rPr lang="en-US" smtClean="0"/>
              <a:t>Even health care professionals do this (‘circling the drain’)</a:t>
            </a:r>
          </a:p>
          <a:p>
            <a:pPr lvl="1" eaLnBrk="1" hangingPunct="1"/>
            <a:r>
              <a:rPr lang="en-US" smtClean="0"/>
              <a:t>What to do for those who are dying?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Aspects of Death</a:t>
            </a:r>
          </a:p>
        </p:txBody>
      </p:sp>
      <p:sp>
        <p:nvSpPr>
          <p:cNvPr id="102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Psychological</a:t>
            </a:r>
          </a:p>
          <a:p>
            <a:pPr lvl="1" eaLnBrk="1" hangingPunct="1"/>
            <a:r>
              <a:rPr lang="en-US" smtClean="0"/>
              <a:t>When person accepts his or her death and begins to withdraw</a:t>
            </a:r>
          </a:p>
          <a:p>
            <a:pPr lvl="1" eaLnBrk="1" hangingPunct="1"/>
            <a:r>
              <a:rPr lang="en-US" smtClean="0"/>
              <a:t>Can occur much sooner than biological death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Kubler-Ross:  Five Stages of Dying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Denial</a:t>
            </a:r>
          </a:p>
          <a:p>
            <a:pPr eaLnBrk="1" hangingPunct="1"/>
            <a:r>
              <a:rPr lang="en-US" smtClean="0"/>
              <a:t>Anger</a:t>
            </a:r>
          </a:p>
          <a:p>
            <a:pPr eaLnBrk="1" hangingPunct="1"/>
            <a:r>
              <a:rPr lang="en-US" smtClean="0"/>
              <a:t>Bargaining</a:t>
            </a:r>
          </a:p>
          <a:p>
            <a:pPr eaLnBrk="1" hangingPunct="1"/>
            <a:r>
              <a:rPr lang="en-US" smtClean="0"/>
              <a:t>Depression</a:t>
            </a:r>
          </a:p>
          <a:p>
            <a:pPr eaLnBrk="1" hangingPunct="1"/>
            <a:r>
              <a:rPr lang="en-US" smtClean="0"/>
              <a:t>Acceptance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hospice?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Hospitality, place for travelers, home for the sick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290</TotalTime>
  <Words>316</Words>
  <Application>Microsoft Office PowerPoint</Application>
  <PresentationFormat>On-screen Show (4:3)</PresentationFormat>
  <Paragraphs>95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Tahoma</vt:lpstr>
      <vt:lpstr>Arial</vt:lpstr>
      <vt:lpstr>Wingdings</vt:lpstr>
      <vt:lpstr>Calibri</vt:lpstr>
      <vt:lpstr>Blends</vt:lpstr>
      <vt:lpstr>Death and Dying</vt:lpstr>
      <vt:lpstr>Changes in Leading Causes of Death in the U. S.</vt:lpstr>
      <vt:lpstr>Most Common Causes of Death in U. S.</vt:lpstr>
      <vt:lpstr>Deadliest Diseases Worldwide</vt:lpstr>
      <vt:lpstr>Biological Aspects of Death</vt:lpstr>
      <vt:lpstr>Aspects of Death</vt:lpstr>
      <vt:lpstr>Aspects of Death</vt:lpstr>
      <vt:lpstr>Kubler-Ross:  Five Stages of Dying</vt:lpstr>
      <vt:lpstr>What is hospice?</vt:lpstr>
      <vt:lpstr>Origins of modern hospice</vt:lpstr>
      <vt:lpstr>Saunders’ 7 Pains</vt:lpstr>
      <vt:lpstr>Palliative Care</vt:lpstr>
      <vt:lpstr>Hospice Team</vt:lpstr>
      <vt:lpstr>Grief and Loss</vt:lpstr>
    </vt:vector>
  </TitlesOfParts>
  <Company>Tarrant County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Death and Dying</dc:title>
  <dc:creator>LAURA.OVERSTREET</dc:creator>
  <cp:lastModifiedBy>Shireen Deboo</cp:lastModifiedBy>
  <cp:revision>26</cp:revision>
  <cp:lastPrinted>1601-01-01T00:00:00Z</cp:lastPrinted>
  <dcterms:created xsi:type="dcterms:W3CDTF">2004-05-03T14:05:09Z</dcterms:created>
  <dcterms:modified xsi:type="dcterms:W3CDTF">2012-11-05T18:49:51Z</dcterms:modified>
</cp:coreProperties>
</file>